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74" r:id="rId5"/>
    <p:sldId id="259" r:id="rId6"/>
    <p:sldId id="260" r:id="rId7"/>
    <p:sldId id="275" r:id="rId8"/>
    <p:sldId id="278" r:id="rId9"/>
    <p:sldId id="280" r:id="rId10"/>
    <p:sldId id="276" r:id="rId11"/>
    <p:sldId id="277" r:id="rId12"/>
    <p:sldId id="264" r:id="rId13"/>
    <p:sldId id="281" r:id="rId14"/>
    <p:sldId id="265" r:id="rId15"/>
    <p:sldId id="266" r:id="rId16"/>
    <p:sldId id="283" r:id="rId17"/>
    <p:sldId id="267" r:id="rId18"/>
    <p:sldId id="284" r:id="rId19"/>
    <p:sldId id="268" r:id="rId20"/>
    <p:sldId id="269" r:id="rId21"/>
    <p:sldId id="285" r:id="rId22"/>
    <p:sldId id="286" r:id="rId23"/>
    <p:sldId id="288" r:id="rId24"/>
    <p:sldId id="290" r:id="rId25"/>
    <p:sldId id="292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2018-3-14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微软雅黑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微软雅黑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487C1-DD6C-45F1-BDC0-3A63356DD88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/>
          <p:nvPr/>
        </p:nvGrpSpPr>
        <p:grpSpPr bwMode="auto">
          <a:xfrm>
            <a:off x="3384550" y="2132013"/>
            <a:ext cx="5676900" cy="3263900"/>
            <a:chOff x="1876529" y="2122618"/>
            <a:chExt cx="5972899" cy="3433680"/>
          </a:xfrm>
        </p:grpSpPr>
        <p:sp>
          <p:nvSpPr>
            <p:cNvPr id="9" name="任意多边形 8"/>
            <p:cNvSpPr/>
            <p:nvPr/>
          </p:nvSpPr>
          <p:spPr>
            <a:xfrm>
              <a:off x="1945318" y="2122618"/>
              <a:ext cx="5904110" cy="3206620"/>
            </a:xfrm>
            <a:custGeom>
              <a:avLst/>
              <a:gdLst>
                <a:gd name="connsiteX0" fmla="*/ 0 w 7345180"/>
                <a:gd name="connsiteY0" fmla="*/ 0 h 2671998"/>
                <a:gd name="connsiteX1" fmla="*/ 7345180 w 7345180"/>
                <a:gd name="connsiteY1" fmla="*/ 0 h 2671998"/>
                <a:gd name="connsiteX2" fmla="*/ 7345180 w 7345180"/>
                <a:gd name="connsiteY2" fmla="*/ 2671998 h 2671998"/>
                <a:gd name="connsiteX3" fmla="*/ 849063 w 7345180"/>
                <a:gd name="connsiteY3" fmla="*/ 2671998 h 2671998"/>
                <a:gd name="connsiteX4" fmla="*/ 0 w 7345180"/>
                <a:gd name="connsiteY4" fmla="*/ 2196686 h 26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180" h="2671998">
                  <a:moveTo>
                    <a:pt x="0" y="0"/>
                  </a:moveTo>
                  <a:lnTo>
                    <a:pt x="7345180" y="0"/>
                  </a:lnTo>
                  <a:lnTo>
                    <a:pt x="7345180" y="2671998"/>
                  </a:lnTo>
                  <a:lnTo>
                    <a:pt x="849063" y="2671998"/>
                  </a:lnTo>
                  <a:lnTo>
                    <a:pt x="0" y="21966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 bwMode="auto">
            <a:xfrm>
              <a:off x="1876529" y="5010514"/>
              <a:ext cx="652788" cy="54578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5597525" y="4555824"/>
            <a:ext cx="1250950" cy="276225"/>
          </a:xfrm>
          <a:prstGeom prst="rect">
            <a:avLst/>
          </a:prstGeom>
          <a:solidFill>
            <a:srgbClr val="7989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FB33A-6079-481D-A215-E7B724E17DAF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A0BEF-3BED-406C-9397-744F756B2FA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1400" y="2415591"/>
            <a:ext cx="5348591" cy="139231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1400" y="3878369"/>
            <a:ext cx="5348591" cy="5477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629810" y="1372108"/>
            <a:ext cx="3523590" cy="753286"/>
          </a:xfrm>
          <a:custGeom>
            <a:avLst/>
            <a:gdLst/>
            <a:ahLst/>
            <a:cxnLst/>
            <a:rect l="l" t="t" r="r" b="b"/>
            <a:pathLst>
              <a:path w="3523590" h="753286">
                <a:moveTo>
                  <a:pt x="2774856" y="16023"/>
                </a:moveTo>
                <a:lnTo>
                  <a:pt x="3523590" y="16023"/>
                </a:lnTo>
                <a:lnTo>
                  <a:pt x="3523590" y="81344"/>
                </a:lnTo>
                <a:cubicBezTo>
                  <a:pt x="3374870" y="252248"/>
                  <a:pt x="3264563" y="426439"/>
                  <a:pt x="3192668" y="603917"/>
                </a:cubicBezTo>
                <a:lnTo>
                  <a:pt x="3145995" y="753286"/>
                </a:lnTo>
                <a:lnTo>
                  <a:pt x="3034252" y="753286"/>
                </a:lnTo>
                <a:lnTo>
                  <a:pt x="3057095" y="672936"/>
                </a:lnTo>
                <a:cubicBezTo>
                  <a:pt x="3086264" y="593235"/>
                  <a:pt x="3122827" y="514151"/>
                  <a:pt x="3166786" y="435683"/>
                </a:cubicBezTo>
                <a:cubicBezTo>
                  <a:pt x="3210744" y="357215"/>
                  <a:pt x="3286748" y="247319"/>
                  <a:pt x="3394795" y="105994"/>
                </a:cubicBezTo>
                <a:lnTo>
                  <a:pt x="2774856" y="105994"/>
                </a:lnTo>
                <a:close/>
                <a:moveTo>
                  <a:pt x="2281684" y="0"/>
                </a:moveTo>
                <a:lnTo>
                  <a:pt x="2349470" y="0"/>
                </a:lnTo>
                <a:lnTo>
                  <a:pt x="2349470" y="753286"/>
                </a:lnTo>
                <a:lnTo>
                  <a:pt x="2249023" y="753286"/>
                </a:lnTo>
                <a:lnTo>
                  <a:pt x="2249023" y="194733"/>
                </a:lnTo>
                <a:cubicBezTo>
                  <a:pt x="2159462" y="279363"/>
                  <a:pt x="2059631" y="342631"/>
                  <a:pt x="1949530" y="384535"/>
                </a:cubicBezTo>
                <a:lnTo>
                  <a:pt x="1949530" y="295796"/>
                </a:lnTo>
                <a:cubicBezTo>
                  <a:pt x="2117969" y="203360"/>
                  <a:pt x="2228687" y="104761"/>
                  <a:pt x="2281684" y="0"/>
                </a:cubicBezTo>
                <a:close/>
                <a:moveTo>
                  <a:pt x="1294286" y="0"/>
                </a:moveTo>
                <a:cubicBezTo>
                  <a:pt x="1543658" y="0"/>
                  <a:pt x="1668344" y="200895"/>
                  <a:pt x="1668344" y="602685"/>
                </a:cubicBezTo>
                <a:cubicBezTo>
                  <a:pt x="1668344" y="652805"/>
                  <a:pt x="1666396" y="699794"/>
                  <a:pt x="1662500" y="743650"/>
                </a:cubicBezTo>
                <a:lnTo>
                  <a:pt x="1661117" y="753286"/>
                </a:lnTo>
                <a:lnTo>
                  <a:pt x="1557178" y="753286"/>
                </a:lnTo>
                <a:lnTo>
                  <a:pt x="1560666" y="723863"/>
                </a:lnTo>
                <a:cubicBezTo>
                  <a:pt x="1563433" y="686163"/>
                  <a:pt x="1564816" y="645770"/>
                  <a:pt x="1564816" y="602685"/>
                </a:cubicBezTo>
                <a:cubicBezTo>
                  <a:pt x="1564816" y="255124"/>
                  <a:pt x="1475255" y="81344"/>
                  <a:pt x="1296135" y="81344"/>
                </a:cubicBezTo>
                <a:cubicBezTo>
                  <a:pt x="1249300" y="81344"/>
                  <a:pt x="1208526" y="91718"/>
                  <a:pt x="1173811" y="112464"/>
                </a:cubicBezTo>
                <a:cubicBezTo>
                  <a:pt x="1139096" y="133211"/>
                  <a:pt x="1110338" y="164742"/>
                  <a:pt x="1087537" y="207057"/>
                </a:cubicBezTo>
                <a:cubicBezTo>
                  <a:pt x="1064736" y="249373"/>
                  <a:pt x="1048714" y="303088"/>
                  <a:pt x="1039470" y="368205"/>
                </a:cubicBezTo>
                <a:cubicBezTo>
                  <a:pt x="1030226" y="433321"/>
                  <a:pt x="1025605" y="513535"/>
                  <a:pt x="1025605" y="608847"/>
                </a:cubicBezTo>
                <a:cubicBezTo>
                  <a:pt x="1025605" y="649930"/>
                  <a:pt x="1026580" y="688214"/>
                  <a:pt x="1028532" y="723699"/>
                </a:cubicBezTo>
                <a:lnTo>
                  <a:pt x="1031181" y="753286"/>
                </a:lnTo>
                <a:lnTo>
                  <a:pt x="925169" y="753286"/>
                </a:lnTo>
                <a:lnTo>
                  <a:pt x="919611" y="624253"/>
                </a:lnTo>
                <a:cubicBezTo>
                  <a:pt x="919611" y="512919"/>
                  <a:pt x="927006" y="417607"/>
                  <a:pt x="941796" y="338317"/>
                </a:cubicBezTo>
                <a:cubicBezTo>
                  <a:pt x="956586" y="259027"/>
                  <a:pt x="979797" y="194835"/>
                  <a:pt x="1011431" y="145741"/>
                </a:cubicBezTo>
                <a:cubicBezTo>
                  <a:pt x="1043065" y="96648"/>
                  <a:pt x="1082402" y="60084"/>
                  <a:pt x="1129441" y="36050"/>
                </a:cubicBezTo>
                <a:cubicBezTo>
                  <a:pt x="1176481" y="12017"/>
                  <a:pt x="1231429" y="0"/>
                  <a:pt x="1294286" y="0"/>
                </a:cubicBezTo>
                <a:close/>
                <a:moveTo>
                  <a:pt x="377756" y="0"/>
                </a:moveTo>
                <a:cubicBezTo>
                  <a:pt x="482517" y="0"/>
                  <a:pt x="568791" y="30504"/>
                  <a:pt x="636577" y="91512"/>
                </a:cubicBezTo>
                <a:cubicBezTo>
                  <a:pt x="704364" y="152520"/>
                  <a:pt x="738257" y="231091"/>
                  <a:pt x="738257" y="327225"/>
                </a:cubicBezTo>
                <a:cubicBezTo>
                  <a:pt x="738257" y="384740"/>
                  <a:pt x="725521" y="438867"/>
                  <a:pt x="700050" y="489604"/>
                </a:cubicBezTo>
                <a:cubicBezTo>
                  <a:pt x="674579" y="540341"/>
                  <a:pt x="638118" y="587381"/>
                  <a:pt x="590667" y="630724"/>
                </a:cubicBezTo>
                <a:cubicBezTo>
                  <a:pt x="566942" y="652395"/>
                  <a:pt x="536053" y="678611"/>
                  <a:pt x="498000" y="709371"/>
                </a:cubicBezTo>
                <a:lnTo>
                  <a:pt x="441757" y="753286"/>
                </a:lnTo>
                <a:lnTo>
                  <a:pt x="292529" y="753286"/>
                </a:lnTo>
                <a:lnTo>
                  <a:pt x="313667" y="735793"/>
                </a:lnTo>
                <a:cubicBezTo>
                  <a:pt x="379810" y="684439"/>
                  <a:pt x="430752" y="643459"/>
                  <a:pt x="466494" y="612853"/>
                </a:cubicBezTo>
                <a:cubicBezTo>
                  <a:pt x="502237" y="582246"/>
                  <a:pt x="533049" y="551023"/>
                  <a:pt x="558931" y="519184"/>
                </a:cubicBezTo>
                <a:cubicBezTo>
                  <a:pt x="584813" y="487344"/>
                  <a:pt x="603403" y="456327"/>
                  <a:pt x="614701" y="426131"/>
                </a:cubicBezTo>
                <a:cubicBezTo>
                  <a:pt x="625998" y="395935"/>
                  <a:pt x="631647" y="363994"/>
                  <a:pt x="631647" y="330306"/>
                </a:cubicBezTo>
                <a:cubicBezTo>
                  <a:pt x="631647" y="281006"/>
                  <a:pt x="620760" y="238075"/>
                  <a:pt x="598987" y="201511"/>
                </a:cubicBezTo>
                <a:cubicBezTo>
                  <a:pt x="577213" y="164948"/>
                  <a:pt x="546914" y="135984"/>
                  <a:pt x="508091" y="114621"/>
                </a:cubicBezTo>
                <a:cubicBezTo>
                  <a:pt x="469268" y="93258"/>
                  <a:pt x="424179" y="82577"/>
                  <a:pt x="372826" y="82577"/>
                </a:cubicBezTo>
                <a:cubicBezTo>
                  <a:pt x="223285" y="82577"/>
                  <a:pt x="134341" y="168645"/>
                  <a:pt x="105993" y="340782"/>
                </a:cubicBezTo>
                <a:lnTo>
                  <a:pt x="0" y="325992"/>
                </a:lnTo>
                <a:cubicBezTo>
                  <a:pt x="11503" y="224107"/>
                  <a:pt x="50634" y="144303"/>
                  <a:pt x="117394" y="86582"/>
                </a:cubicBezTo>
                <a:cubicBezTo>
                  <a:pt x="184153" y="28861"/>
                  <a:pt x="270941" y="0"/>
                  <a:pt x="3777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2018-3-14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571500" indent="-571500">
              <a:buFont typeface="Wingdings" charset="2"/>
              <a:buChar char="Ø"/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A4886-39A1-4930-AFF2-E69DD038417F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CA03-DD66-4972-991E-57BDBAA075A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0712E-1900-42EB-AEDF-F9BA22737D0C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0E7DA-39AB-4F9E-9788-36A90AAC7F6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432563" y="2758908"/>
            <a:ext cx="5529282" cy="160076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3000"/>
                </a:schemeClr>
              </a:gs>
              <a:gs pos="63000">
                <a:schemeClr val="bg1">
                  <a:alpha val="2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400" y="2884890"/>
            <a:ext cx="5118100" cy="802079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713957"/>
            <a:ext cx="5118100" cy="4770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571500" indent="-571500">
              <a:buFont typeface="Wingdings" charset="2"/>
              <a:buChar char="Ø"/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8E5D1-6289-462A-BF68-4FE1E71EAB00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A4DAD-3EE9-4338-AA9D-1BFD755E9F4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90496"/>
            <a:ext cx="5157787" cy="339916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90496"/>
            <a:ext cx="5183188" cy="339916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A2CFF-A5EC-4D51-BAF0-5702CC33EA39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E0178-3BDF-43A5-9236-C98D17355C0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"/>
          <p:cNvGrpSpPr/>
          <p:nvPr/>
        </p:nvGrpSpPr>
        <p:grpSpPr bwMode="auto">
          <a:xfrm>
            <a:off x="3384550" y="2132013"/>
            <a:ext cx="5676900" cy="3263900"/>
            <a:chOff x="1876529" y="2122618"/>
            <a:chExt cx="5972899" cy="3433680"/>
          </a:xfrm>
        </p:grpSpPr>
        <p:sp>
          <p:nvSpPr>
            <p:cNvPr id="21" name="任意多边形 20"/>
            <p:cNvSpPr/>
            <p:nvPr/>
          </p:nvSpPr>
          <p:spPr>
            <a:xfrm>
              <a:off x="1945318" y="2122618"/>
              <a:ext cx="5904110" cy="3206620"/>
            </a:xfrm>
            <a:custGeom>
              <a:avLst/>
              <a:gdLst>
                <a:gd name="connsiteX0" fmla="*/ 0 w 7345180"/>
                <a:gd name="connsiteY0" fmla="*/ 0 h 2671998"/>
                <a:gd name="connsiteX1" fmla="*/ 7345180 w 7345180"/>
                <a:gd name="connsiteY1" fmla="*/ 0 h 2671998"/>
                <a:gd name="connsiteX2" fmla="*/ 7345180 w 7345180"/>
                <a:gd name="connsiteY2" fmla="*/ 2671998 h 2671998"/>
                <a:gd name="connsiteX3" fmla="*/ 849063 w 7345180"/>
                <a:gd name="connsiteY3" fmla="*/ 2671998 h 2671998"/>
                <a:gd name="connsiteX4" fmla="*/ 0 w 7345180"/>
                <a:gd name="connsiteY4" fmla="*/ 2196686 h 26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5180" h="2671998">
                  <a:moveTo>
                    <a:pt x="0" y="0"/>
                  </a:moveTo>
                  <a:lnTo>
                    <a:pt x="7345180" y="0"/>
                  </a:lnTo>
                  <a:lnTo>
                    <a:pt x="7345180" y="2671998"/>
                  </a:lnTo>
                  <a:lnTo>
                    <a:pt x="849063" y="2671998"/>
                  </a:lnTo>
                  <a:lnTo>
                    <a:pt x="0" y="21966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 bwMode="auto">
            <a:xfrm>
              <a:off x="1876529" y="5010514"/>
              <a:ext cx="652788" cy="54578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charset="-122"/>
              </a:endParaRPr>
            </a:p>
          </p:txBody>
        </p:sp>
      </p:grp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5597525" y="4599885"/>
            <a:ext cx="1250950" cy="276225"/>
          </a:xfrm>
          <a:prstGeom prst="rect">
            <a:avLst/>
          </a:prstGeom>
          <a:solidFill>
            <a:srgbClr val="7989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1160" y="2423049"/>
            <a:ext cx="4209070" cy="13255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689D4-AD23-4E10-A496-CEDFC8332568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410D9-C055-42FE-A21B-CF2E7B03D5C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161" y="3878369"/>
            <a:ext cx="4209070" cy="547719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编辑文本</a:t>
            </a:r>
            <a:endParaRPr 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629810" y="1372108"/>
            <a:ext cx="3523590" cy="753286"/>
          </a:xfrm>
          <a:custGeom>
            <a:avLst/>
            <a:gdLst/>
            <a:ahLst/>
            <a:cxnLst/>
            <a:rect l="l" t="t" r="r" b="b"/>
            <a:pathLst>
              <a:path w="3523590" h="753286">
                <a:moveTo>
                  <a:pt x="2774856" y="16023"/>
                </a:moveTo>
                <a:lnTo>
                  <a:pt x="3523590" y="16023"/>
                </a:lnTo>
                <a:lnTo>
                  <a:pt x="3523590" y="81344"/>
                </a:lnTo>
                <a:cubicBezTo>
                  <a:pt x="3374870" y="252248"/>
                  <a:pt x="3264563" y="426439"/>
                  <a:pt x="3192668" y="603917"/>
                </a:cubicBezTo>
                <a:lnTo>
                  <a:pt x="3145995" y="753286"/>
                </a:lnTo>
                <a:lnTo>
                  <a:pt x="3034252" y="753286"/>
                </a:lnTo>
                <a:lnTo>
                  <a:pt x="3057095" y="672936"/>
                </a:lnTo>
                <a:cubicBezTo>
                  <a:pt x="3086264" y="593235"/>
                  <a:pt x="3122827" y="514151"/>
                  <a:pt x="3166786" y="435683"/>
                </a:cubicBezTo>
                <a:cubicBezTo>
                  <a:pt x="3210744" y="357215"/>
                  <a:pt x="3286748" y="247319"/>
                  <a:pt x="3394795" y="105994"/>
                </a:cubicBezTo>
                <a:lnTo>
                  <a:pt x="2774856" y="105994"/>
                </a:lnTo>
                <a:close/>
                <a:moveTo>
                  <a:pt x="2281684" y="0"/>
                </a:moveTo>
                <a:lnTo>
                  <a:pt x="2349470" y="0"/>
                </a:lnTo>
                <a:lnTo>
                  <a:pt x="2349470" y="753286"/>
                </a:lnTo>
                <a:lnTo>
                  <a:pt x="2249023" y="753286"/>
                </a:lnTo>
                <a:lnTo>
                  <a:pt x="2249023" y="194733"/>
                </a:lnTo>
                <a:cubicBezTo>
                  <a:pt x="2159462" y="279363"/>
                  <a:pt x="2059631" y="342631"/>
                  <a:pt x="1949530" y="384535"/>
                </a:cubicBezTo>
                <a:lnTo>
                  <a:pt x="1949530" y="295796"/>
                </a:lnTo>
                <a:cubicBezTo>
                  <a:pt x="2117969" y="203360"/>
                  <a:pt x="2228687" y="104761"/>
                  <a:pt x="2281684" y="0"/>
                </a:cubicBezTo>
                <a:close/>
                <a:moveTo>
                  <a:pt x="1294286" y="0"/>
                </a:moveTo>
                <a:cubicBezTo>
                  <a:pt x="1543658" y="0"/>
                  <a:pt x="1668344" y="200895"/>
                  <a:pt x="1668344" y="602685"/>
                </a:cubicBezTo>
                <a:cubicBezTo>
                  <a:pt x="1668344" y="652805"/>
                  <a:pt x="1666396" y="699794"/>
                  <a:pt x="1662500" y="743650"/>
                </a:cubicBezTo>
                <a:lnTo>
                  <a:pt x="1661117" y="753286"/>
                </a:lnTo>
                <a:lnTo>
                  <a:pt x="1557178" y="753286"/>
                </a:lnTo>
                <a:lnTo>
                  <a:pt x="1560666" y="723863"/>
                </a:lnTo>
                <a:cubicBezTo>
                  <a:pt x="1563433" y="686163"/>
                  <a:pt x="1564816" y="645770"/>
                  <a:pt x="1564816" y="602685"/>
                </a:cubicBezTo>
                <a:cubicBezTo>
                  <a:pt x="1564816" y="255124"/>
                  <a:pt x="1475255" y="81344"/>
                  <a:pt x="1296135" y="81344"/>
                </a:cubicBezTo>
                <a:cubicBezTo>
                  <a:pt x="1249300" y="81344"/>
                  <a:pt x="1208526" y="91718"/>
                  <a:pt x="1173811" y="112464"/>
                </a:cubicBezTo>
                <a:cubicBezTo>
                  <a:pt x="1139096" y="133211"/>
                  <a:pt x="1110338" y="164742"/>
                  <a:pt x="1087537" y="207057"/>
                </a:cubicBezTo>
                <a:cubicBezTo>
                  <a:pt x="1064736" y="249373"/>
                  <a:pt x="1048714" y="303088"/>
                  <a:pt x="1039470" y="368205"/>
                </a:cubicBezTo>
                <a:cubicBezTo>
                  <a:pt x="1030226" y="433321"/>
                  <a:pt x="1025605" y="513535"/>
                  <a:pt x="1025605" y="608847"/>
                </a:cubicBezTo>
                <a:cubicBezTo>
                  <a:pt x="1025605" y="649930"/>
                  <a:pt x="1026580" y="688214"/>
                  <a:pt x="1028532" y="723699"/>
                </a:cubicBezTo>
                <a:lnTo>
                  <a:pt x="1031181" y="753286"/>
                </a:lnTo>
                <a:lnTo>
                  <a:pt x="925169" y="753286"/>
                </a:lnTo>
                <a:lnTo>
                  <a:pt x="919611" y="624253"/>
                </a:lnTo>
                <a:cubicBezTo>
                  <a:pt x="919611" y="512919"/>
                  <a:pt x="927006" y="417607"/>
                  <a:pt x="941796" y="338317"/>
                </a:cubicBezTo>
                <a:cubicBezTo>
                  <a:pt x="956586" y="259027"/>
                  <a:pt x="979797" y="194835"/>
                  <a:pt x="1011431" y="145741"/>
                </a:cubicBezTo>
                <a:cubicBezTo>
                  <a:pt x="1043065" y="96648"/>
                  <a:pt x="1082402" y="60084"/>
                  <a:pt x="1129441" y="36050"/>
                </a:cubicBezTo>
                <a:cubicBezTo>
                  <a:pt x="1176481" y="12017"/>
                  <a:pt x="1231429" y="0"/>
                  <a:pt x="1294286" y="0"/>
                </a:cubicBezTo>
                <a:close/>
                <a:moveTo>
                  <a:pt x="377756" y="0"/>
                </a:moveTo>
                <a:cubicBezTo>
                  <a:pt x="482517" y="0"/>
                  <a:pt x="568791" y="30504"/>
                  <a:pt x="636577" y="91512"/>
                </a:cubicBezTo>
                <a:cubicBezTo>
                  <a:pt x="704364" y="152520"/>
                  <a:pt x="738257" y="231091"/>
                  <a:pt x="738257" y="327225"/>
                </a:cubicBezTo>
                <a:cubicBezTo>
                  <a:pt x="738257" y="384740"/>
                  <a:pt x="725521" y="438867"/>
                  <a:pt x="700050" y="489604"/>
                </a:cubicBezTo>
                <a:cubicBezTo>
                  <a:pt x="674579" y="540341"/>
                  <a:pt x="638118" y="587381"/>
                  <a:pt x="590667" y="630724"/>
                </a:cubicBezTo>
                <a:cubicBezTo>
                  <a:pt x="566942" y="652395"/>
                  <a:pt x="536053" y="678611"/>
                  <a:pt x="498000" y="709371"/>
                </a:cubicBezTo>
                <a:lnTo>
                  <a:pt x="441757" y="753286"/>
                </a:lnTo>
                <a:lnTo>
                  <a:pt x="292529" y="753286"/>
                </a:lnTo>
                <a:lnTo>
                  <a:pt x="313667" y="735793"/>
                </a:lnTo>
                <a:cubicBezTo>
                  <a:pt x="379810" y="684439"/>
                  <a:pt x="430752" y="643459"/>
                  <a:pt x="466494" y="612853"/>
                </a:cubicBezTo>
                <a:cubicBezTo>
                  <a:pt x="502237" y="582246"/>
                  <a:pt x="533049" y="551023"/>
                  <a:pt x="558931" y="519184"/>
                </a:cubicBezTo>
                <a:cubicBezTo>
                  <a:pt x="584813" y="487344"/>
                  <a:pt x="603403" y="456327"/>
                  <a:pt x="614701" y="426131"/>
                </a:cubicBezTo>
                <a:cubicBezTo>
                  <a:pt x="625998" y="395935"/>
                  <a:pt x="631647" y="363994"/>
                  <a:pt x="631647" y="330306"/>
                </a:cubicBezTo>
                <a:cubicBezTo>
                  <a:pt x="631647" y="281006"/>
                  <a:pt x="620760" y="238075"/>
                  <a:pt x="598987" y="201511"/>
                </a:cubicBezTo>
                <a:cubicBezTo>
                  <a:pt x="577213" y="164948"/>
                  <a:pt x="546914" y="135984"/>
                  <a:pt x="508091" y="114621"/>
                </a:cubicBezTo>
                <a:cubicBezTo>
                  <a:pt x="469268" y="93258"/>
                  <a:pt x="424179" y="82577"/>
                  <a:pt x="372826" y="82577"/>
                </a:cubicBezTo>
                <a:cubicBezTo>
                  <a:pt x="223285" y="82577"/>
                  <a:pt x="134341" y="168645"/>
                  <a:pt x="105993" y="340782"/>
                </a:cubicBezTo>
                <a:lnTo>
                  <a:pt x="0" y="325992"/>
                </a:lnTo>
                <a:cubicBezTo>
                  <a:pt x="11503" y="224107"/>
                  <a:pt x="50634" y="144303"/>
                  <a:pt x="117394" y="86582"/>
                </a:cubicBezTo>
                <a:cubicBezTo>
                  <a:pt x="184153" y="28861"/>
                  <a:pt x="270941" y="0"/>
                  <a:pt x="3777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4" name="内容占位符 33"/>
          <p:cNvSpPr>
            <a:spLocks noGrp="1"/>
          </p:cNvSpPr>
          <p:nvPr>
            <p:ph sz="quarter" idx="13" hasCustomPrompt="1"/>
          </p:nvPr>
        </p:nvSpPr>
        <p:spPr>
          <a:xfrm>
            <a:off x="5597526" y="4599886"/>
            <a:ext cx="1250950" cy="276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92052-0611-4317-BD96-B9E1FFE75F7F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DC73E-CC88-4EAD-83C3-E3530372604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 marL="571500" indent="-571500">
              <a:buFont typeface="Wingdings" charset="2"/>
              <a:buChar char="Ø"/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2018-3-14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2018-3-14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A11AE4-243F-4C10-8C0C-41ED49CAA29B}" type="datetimeFigureOut">
              <a:rPr lang="zh-CN" altLang="en-US" smtClean="0"/>
              <a:pPr>
                <a:defRPr/>
              </a:pPr>
              <a:t>2018-3-14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28C8DA-0389-440D-9C68-B968C9E2C20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组合 1"/>
          <p:cNvGrpSpPr/>
          <p:nvPr/>
        </p:nvGrpSpPr>
        <p:grpSpPr>
          <a:xfrm>
            <a:off x="1897380" y="2440305"/>
            <a:ext cx="7859395" cy="3876815"/>
            <a:chOff x="-21684" y="162030"/>
            <a:chExt cx="6241072" cy="4517506"/>
          </a:xfrm>
        </p:grpSpPr>
        <p:sp>
          <p:nvSpPr>
            <p:cNvPr id="4" name="文本框 2"/>
            <p:cNvSpPr/>
            <p:nvPr/>
          </p:nvSpPr>
          <p:spPr>
            <a:xfrm>
              <a:off x="674772" y="1451911"/>
              <a:ext cx="5544616" cy="322762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eaLnBrk="0" hangingPunct="0"/>
              <a:r>
                <a:rPr lang="zh-CN" altLang="en-US" sz="6000" b="1" dirty="0">
                  <a:solidFill>
                    <a:schemeClr val="bg1"/>
                  </a:solidFill>
                  <a:latin typeface="Segoe UI" pitchFamily="2" charset="0"/>
                  <a:ea typeface="Segoe UI" pitchFamily="2" charset="0"/>
                  <a:sym typeface="Segoe UI" pitchFamily="2" charset="0"/>
                </a:rPr>
                <a:t>尔雅网络通识课学习  </a:t>
              </a:r>
            </a:p>
            <a:p>
              <a:pPr lvl="0" eaLnBrk="0" hangingPunct="0"/>
              <a:r>
                <a:rPr lang="zh-CN" altLang="en-US" sz="6000" b="1" dirty="0">
                  <a:solidFill>
                    <a:schemeClr val="bg1"/>
                  </a:solidFill>
                  <a:latin typeface="Segoe UI" pitchFamily="2" charset="0"/>
                  <a:ea typeface="Segoe UI" pitchFamily="2" charset="0"/>
                  <a:sym typeface="Segoe UI" pitchFamily="2" charset="0"/>
                </a:rPr>
                <a:t>         流程介绍</a:t>
              </a:r>
            </a:p>
            <a:p>
              <a:pPr lvl="0" eaLnBrk="0" hangingPunct="0"/>
              <a:endParaRPr lang="zh-CN" altLang="en-US" sz="6000" b="1" dirty="0">
                <a:solidFill>
                  <a:schemeClr val="bg1"/>
                </a:solidFill>
                <a:latin typeface="Segoe UI" pitchFamily="2" charset="0"/>
                <a:ea typeface="Segoe UI" pitchFamily="2" charset="0"/>
                <a:sym typeface="Segoe UI" pitchFamily="2" charset="0"/>
              </a:endParaRPr>
            </a:p>
          </p:txBody>
        </p:sp>
        <p:pic>
          <p:nvPicPr>
            <p:cNvPr id="3079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684" y="162030"/>
              <a:ext cx="1463385" cy="71801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9059545" y="601281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超星集团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911600" y="1041400"/>
            <a:ext cx="5130800" cy="86756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924300" y="1173957"/>
            <a:ext cx="5118100" cy="477043"/>
          </a:xfrm>
        </p:spPr>
        <p:txBody>
          <a:bodyPr/>
          <a:lstStyle/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320" y="502920"/>
            <a:ext cx="7764145" cy="5633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870" y="503555"/>
            <a:ext cx="6652260" cy="563308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644439" y="1636058"/>
            <a:ext cx="4061169" cy="352400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44439" y="2349163"/>
            <a:ext cx="4061169" cy="352400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 flipH="1">
            <a:off x="9973310" y="1535430"/>
            <a:ext cx="2115820" cy="2426970"/>
          </a:xfrm>
          <a:prstGeom prst="wedgeRoundRectCallout">
            <a:avLst>
              <a:gd name="adj1" fmla="val 55462"/>
              <a:gd name="adj2" fmla="val -231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绑定自的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喵呜体" pitchFamily="2" charset="-122"/>
              <a:ea typeface="方正喵呜体" pitchFamily="2" charset="-122"/>
              <a:sym typeface="宋体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手机号码、邮箱必须绑定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33489" y="2129386"/>
            <a:ext cx="640375" cy="359750"/>
          </a:xfrm>
          <a:prstGeom prst="roundRect">
            <a:avLst>
              <a:gd name="adj" fmla="val 2932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右箭头 13"/>
          <p:cNvSpPr/>
          <p:nvPr/>
        </p:nvSpPr>
        <p:spPr>
          <a:xfrm rot="16750114">
            <a:off x="195580" y="3051175"/>
            <a:ext cx="1504950" cy="621665"/>
          </a:xfrm>
          <a:prstGeom prst="rightArrow">
            <a:avLst/>
          </a:prstGeom>
          <a:solidFill>
            <a:srgbClr val="F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点击课堂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QQ截图20170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3885" y="876300"/>
            <a:ext cx="10838180" cy="5453380"/>
          </a:xfrm>
          <a:prstGeom prst="rect">
            <a:avLst/>
          </a:prstGeom>
        </p:spPr>
      </p:pic>
      <p:sp>
        <p:nvSpPr>
          <p:cNvPr id="7" name="圆角矩形标注 2"/>
          <p:cNvSpPr>
            <a:spLocks noChangeArrowheads="1"/>
          </p:cNvSpPr>
          <p:nvPr/>
        </p:nvSpPr>
        <p:spPr bwMode="auto">
          <a:xfrm flipH="1">
            <a:off x="4676775" y="939800"/>
            <a:ext cx="1540510" cy="457835"/>
          </a:xfrm>
          <a:prstGeom prst="wedgeRoundRectCallout">
            <a:avLst>
              <a:gd name="adj1" fmla="val -78173"/>
              <a:gd name="adj2" fmla="val -13038"/>
              <a:gd name="adj3" fmla="val 16667"/>
            </a:avLst>
          </a:prstGeom>
          <a:solidFill>
            <a:srgbClr val="92D05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楷体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sym typeface="宋体" charset="-122"/>
              </a:rPr>
              <a:t>点击首页</a:t>
            </a:r>
          </a:p>
        </p:txBody>
      </p:sp>
      <p:sp>
        <p:nvSpPr>
          <p:cNvPr id="8" name="右箭头 7"/>
          <p:cNvSpPr/>
          <p:nvPr/>
        </p:nvSpPr>
        <p:spPr>
          <a:xfrm>
            <a:off x="8764905" y="5387975"/>
            <a:ext cx="1776095" cy="60706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点击在线客服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398780" y="264160"/>
            <a:ext cx="4629151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学生学习界面图：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2" y="1221317"/>
            <a:ext cx="11349567" cy="517524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317" name="AutoShape 206"/>
          <p:cNvSpPr/>
          <p:nvPr/>
        </p:nvSpPr>
        <p:spPr>
          <a:xfrm>
            <a:off x="1583267" y="1221317"/>
            <a:ext cx="1028700" cy="480483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视频</a:t>
            </a:r>
          </a:p>
        </p:txBody>
      </p:sp>
      <p:sp>
        <p:nvSpPr>
          <p:cNvPr id="13316" name="AutoShape 206"/>
          <p:cNvSpPr/>
          <p:nvPr/>
        </p:nvSpPr>
        <p:spPr>
          <a:xfrm>
            <a:off x="4944533" y="1413933"/>
            <a:ext cx="1030817" cy="425451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作业</a:t>
            </a:r>
          </a:p>
        </p:txBody>
      </p:sp>
      <p:sp>
        <p:nvSpPr>
          <p:cNvPr id="13318" name="AutoShape 206"/>
          <p:cNvSpPr/>
          <p:nvPr/>
        </p:nvSpPr>
        <p:spPr>
          <a:xfrm>
            <a:off x="10577830" y="2189480"/>
            <a:ext cx="938213" cy="276225"/>
          </a:xfrm>
          <a:prstGeom prst="wedgeRoundRectCallout">
            <a:avLst>
              <a:gd name="adj1" fmla="val 50741"/>
              <a:gd name="adj2" fmla="val -19321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2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复合按钮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473" y="1092835"/>
            <a:ext cx="10550525" cy="494665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578725" y="5117465"/>
            <a:ext cx="2388235" cy="922020"/>
          </a:xfrm>
          <a:prstGeom prst="rect">
            <a:avLst/>
          </a:prstGeom>
          <a:solidFill>
            <a:srgbClr val="FF8718"/>
          </a:solidFill>
          <a:ln>
            <a:solidFill>
              <a:srgbClr val="FF8718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cs typeface="+mn-ea"/>
                <a:sym typeface="+mn-lt"/>
              </a:rPr>
              <a:t>首次观看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cs typeface="+mn-ea"/>
                <a:sym typeface="+mn-lt"/>
              </a:rPr>
              <a:t>学习视频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喵呜体" pitchFamily="2" charset="-122"/>
              <a:ea typeface="方正喵呜体" pitchFamily="2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喵呜体" pitchFamily="2" charset="-122"/>
                <a:ea typeface="方正喵呜体" pitchFamily="2" charset="-122"/>
                <a:cs typeface="+mn-ea"/>
                <a:sym typeface="+mn-lt"/>
              </a:rPr>
              <a:t>不可拖拽</a:t>
            </a:r>
          </a:p>
        </p:txBody>
      </p:sp>
      <p:pic>
        <p:nvPicPr>
          <p:cNvPr id="3" name="Picture 6" descr="C:\Documents and Settings\Administrator\桌面\大工作\暂时\看视频 弹出题目 要做对了才能过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70" y="344170"/>
            <a:ext cx="8208645" cy="49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流程图: 可选过程 23554"/>
          <p:cNvSpPr/>
          <p:nvPr/>
        </p:nvSpPr>
        <p:spPr>
          <a:xfrm>
            <a:off x="10041255" y="1092835"/>
            <a:ext cx="1558290" cy="352425"/>
          </a:xfrm>
          <a:prstGeom prst="flowChartAlternateProcess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8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/>
        </p:nvSpPr>
        <p:spPr>
          <a:xfrm>
            <a:off x="587375" y="323003"/>
            <a:ext cx="11055351" cy="6519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sz="3735" dirty="0"/>
              <a:t> </a:t>
            </a: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</a:rPr>
              <a:t> 如何做作业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95" y="1256665"/>
            <a:ext cx="9973945" cy="5010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88" name="AutoShape 206"/>
          <p:cNvSpPr/>
          <p:nvPr/>
        </p:nvSpPr>
        <p:spPr>
          <a:xfrm>
            <a:off x="7357533" y="1030817"/>
            <a:ext cx="850900" cy="478367"/>
          </a:xfrm>
          <a:prstGeom prst="wedgeRoundRectCallout">
            <a:avLst>
              <a:gd name="adj1" fmla="val -108486"/>
              <a:gd name="adj2" fmla="val 6501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作业</a:t>
            </a:r>
          </a:p>
        </p:txBody>
      </p:sp>
      <p:sp>
        <p:nvSpPr>
          <p:cNvPr id="16391" name="AutoShape 206"/>
          <p:cNvSpPr/>
          <p:nvPr/>
        </p:nvSpPr>
        <p:spPr>
          <a:xfrm>
            <a:off x="817457" y="3188123"/>
            <a:ext cx="1280583" cy="480484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选择选项</a:t>
            </a:r>
          </a:p>
        </p:txBody>
      </p:sp>
      <p:sp>
        <p:nvSpPr>
          <p:cNvPr id="16389" name="AutoShape 206"/>
          <p:cNvSpPr/>
          <p:nvPr/>
        </p:nvSpPr>
        <p:spPr>
          <a:xfrm>
            <a:off x="4898178" y="5091219"/>
            <a:ext cx="1280584" cy="412749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提交作业</a:t>
            </a:r>
          </a:p>
        </p:txBody>
      </p:sp>
      <p:sp>
        <p:nvSpPr>
          <p:cNvPr id="16390" name="AutoShape 206"/>
          <p:cNvSpPr/>
          <p:nvPr/>
        </p:nvSpPr>
        <p:spPr>
          <a:xfrm>
            <a:off x="6764443" y="5394960"/>
            <a:ext cx="1280584" cy="385233"/>
          </a:xfrm>
          <a:prstGeom prst="wedgeRoundRectCallout">
            <a:avLst>
              <a:gd name="adj1" fmla="val -68912"/>
              <a:gd name="adj2" fmla="val 8678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保存作业</a:t>
            </a:r>
            <a:endParaRPr lang="zh-CN" altLang="en-US" sz="1865" dirty="0">
              <a:solidFill>
                <a:schemeClr val="bg1"/>
              </a:solidFill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MH_PageTitle"/>
          <p:cNvSpPr>
            <a:spLocks noGrp="1"/>
          </p:cNvSpPr>
          <p:nvPr/>
        </p:nvSpPr>
        <p:spPr>
          <a:xfrm>
            <a:off x="3407833" y="645584"/>
            <a:ext cx="4199467" cy="6646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ctr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sz="3200" b="1" dirty="0">
                <a:solidFill>
                  <a:srgbClr val="FF3300"/>
                </a:solidFill>
              </a:rPr>
              <a:t> </a:t>
            </a:r>
            <a:r>
              <a:rPr lang="zh-CN" altLang="en-US" sz="4265" b="1" dirty="0">
                <a:solidFill>
                  <a:srgbClr val="92D050"/>
                </a:solidFill>
              </a:rPr>
              <a:t>做作业注意事项</a:t>
            </a:r>
          </a:p>
        </p:txBody>
      </p:sp>
      <p:sp>
        <p:nvSpPr>
          <p:cNvPr id="17410" name="MH_Other_1"/>
          <p:cNvSpPr txBox="1"/>
          <p:nvPr/>
        </p:nvSpPr>
        <p:spPr>
          <a:xfrm>
            <a:off x="2063751" y="1989667"/>
            <a:ext cx="1329267" cy="1202267"/>
          </a:xfrm>
          <a:prstGeom prst="rect">
            <a:avLst/>
          </a:prstGeom>
          <a:solidFill>
            <a:srgbClr val="82DE2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x-none" sz="9600" dirty="0">
                <a:solidFill>
                  <a:srgbClr val="FEFFFF"/>
                </a:solidFill>
                <a:ea typeface="微软雅黑" charset="-122"/>
              </a:rPr>
              <a:t>1</a:t>
            </a:r>
            <a:endParaRPr lang="zh-CN" altLang="en-US" sz="9600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7412" name="MH_Other_3"/>
          <p:cNvSpPr txBox="1"/>
          <p:nvPr/>
        </p:nvSpPr>
        <p:spPr>
          <a:xfrm>
            <a:off x="2063751" y="3238500"/>
            <a:ext cx="1329267" cy="1200151"/>
          </a:xfrm>
          <a:prstGeom prst="rect">
            <a:avLst/>
          </a:prstGeom>
          <a:solidFill>
            <a:srgbClr val="02ACEE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x-none" sz="9600" dirty="0">
                <a:solidFill>
                  <a:srgbClr val="FEFFFF"/>
                </a:solidFill>
                <a:ea typeface="微软雅黑" charset="-122"/>
              </a:rPr>
              <a:t>2</a:t>
            </a:r>
            <a:endParaRPr lang="zh-CN" altLang="en-US" sz="9600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7414" name="MH_Other_5"/>
          <p:cNvSpPr txBox="1"/>
          <p:nvPr/>
        </p:nvSpPr>
        <p:spPr>
          <a:xfrm>
            <a:off x="2063751" y="4485217"/>
            <a:ext cx="1329267" cy="1202267"/>
          </a:xfrm>
          <a:prstGeom prst="rect">
            <a:avLst/>
          </a:prstGeom>
          <a:solidFill>
            <a:srgbClr val="A362D0"/>
          </a:solidFill>
          <a:ln w="9525">
            <a:noFill/>
            <a:miter/>
          </a:ln>
        </p:spPr>
        <p:txBody>
          <a:bodyPr anchor="ctr"/>
          <a:lstStyle/>
          <a:p>
            <a:pPr lvl="0" eaLnBrk="1" hangingPunct="1"/>
            <a:r>
              <a:rPr lang="en-US" altLang="x-none" sz="9600" dirty="0">
                <a:solidFill>
                  <a:srgbClr val="FEFFFF"/>
                </a:solidFill>
                <a:ea typeface="微软雅黑" charset="-122"/>
              </a:rPr>
              <a:t>3</a:t>
            </a:r>
            <a:endParaRPr lang="zh-CN" altLang="en-US" sz="9600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7411" name="MH_SubTitle_1"/>
          <p:cNvSpPr/>
          <p:nvPr/>
        </p:nvSpPr>
        <p:spPr>
          <a:xfrm>
            <a:off x="3505200" y="1989667"/>
            <a:ext cx="6131984" cy="120226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sz="2665" dirty="0">
                <a:solidFill>
                  <a:srgbClr val="39F41A"/>
                </a:solidFill>
                <a:ea typeface="微软雅黑" charset="-122"/>
              </a:rPr>
              <a:t>作业一旦提交就无法更改，请提交前一定要确认试题是否是全部完成</a:t>
            </a:r>
          </a:p>
        </p:txBody>
      </p:sp>
      <p:sp>
        <p:nvSpPr>
          <p:cNvPr id="17413" name="MH_SubTitle_2"/>
          <p:cNvSpPr/>
          <p:nvPr/>
        </p:nvSpPr>
        <p:spPr>
          <a:xfrm>
            <a:off x="3505835" y="3238500"/>
            <a:ext cx="6132195" cy="132461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sz="2665" dirty="0">
                <a:solidFill>
                  <a:schemeClr val="bg1">
                    <a:lumMod val="95000"/>
                  </a:schemeClr>
                </a:solidFill>
                <a:ea typeface="微软雅黑" charset="-122"/>
              </a:rPr>
              <a:t>保存作业只是保存当前完成的选项，不是提交作业，如果只保存不提交的话，是没有作业成绩的</a:t>
            </a:r>
          </a:p>
        </p:txBody>
      </p:sp>
      <p:sp>
        <p:nvSpPr>
          <p:cNvPr id="17415" name="MH_SubTitle_3"/>
          <p:cNvSpPr/>
          <p:nvPr/>
        </p:nvSpPr>
        <p:spPr>
          <a:xfrm>
            <a:off x="3505200" y="4485217"/>
            <a:ext cx="6131984" cy="120226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sz="2665" dirty="0">
                <a:solidFill>
                  <a:srgbClr val="FFC000"/>
                </a:solidFill>
                <a:ea typeface="微软雅黑" charset="-122"/>
              </a:rPr>
              <a:t>作业提交不成功的话，建议先换谷歌浏览器和网络环境好的地方尝试提交。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/>
        </p:nvSpPr>
        <p:spPr>
          <a:xfrm>
            <a:off x="615316" y="719032"/>
            <a:ext cx="11055349" cy="4275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92D050"/>
                </a:solidFill>
              </a:rPr>
              <a:t>学习过程中常见问题应急处理办法：</a:t>
            </a:r>
          </a:p>
        </p:txBody>
      </p:sp>
      <p:sp>
        <p:nvSpPr>
          <p:cNvPr id="14339" name="Rectangle 3"/>
          <p:cNvSpPr>
            <a:spLocks noGrp="1"/>
          </p:cNvSpPr>
          <p:nvPr/>
        </p:nvSpPr>
        <p:spPr>
          <a:xfrm>
            <a:off x="652357" y="1443567"/>
            <a:ext cx="11055349" cy="49599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t"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514600" lvl="5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71800" lvl="6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429000" lvl="7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86200" lvl="8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1）视频无法播放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解决办法：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在视频播放器右下角切换到“</a:t>
            </a:r>
            <a:r>
              <a:rPr lang="zh-CN" altLang="en-US" sz="266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公网标清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”试试，</a:t>
            </a: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如果视频是黑屏的话，建议安装flash播放插件。良好的网络环境</a:t>
            </a:r>
          </a:p>
          <a:p>
            <a:pPr marL="0" lvl="0" indent="0" eaLnBrk="1" hangingPunct="1">
              <a:buNone/>
            </a:pPr>
            <a:endParaRPr lang="zh-CN" altLang="en-US" sz="2665" b="1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2）作业界面显示不全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解决办法：建议用谷歌或者是火狐浏览器重新打开试一下。</a:t>
            </a:r>
          </a:p>
          <a:p>
            <a:pPr marL="0" lvl="0" indent="0" eaLnBrk="1" hangingPunct="1">
              <a:buNone/>
            </a:pPr>
            <a:endParaRPr lang="zh-CN" altLang="en-US" sz="2665" b="1" dirty="0">
              <a:solidFill>
                <a:schemeClr val="accent2"/>
              </a:solidFill>
            </a:endParaRP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3）视频无法播放下一集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解决办法：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建议把</a:t>
            </a:r>
            <a:r>
              <a:rPr lang="zh-CN" altLang="en-US" sz="266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视频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和</a:t>
            </a:r>
            <a:r>
              <a:rPr lang="zh-CN" altLang="en-US" sz="266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作业</a:t>
            </a:r>
            <a:r>
              <a:rPr lang="zh-CN" altLang="en-US" sz="266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全部完成之后才可以进入下一集，如果都完成了还是进入不了下一集的话，</a:t>
            </a:r>
            <a:r>
              <a:rPr lang="zh-CN" altLang="en-US" sz="2665" b="1" dirty="0">
                <a:solidFill>
                  <a:schemeClr val="bg1">
                    <a:lumMod val="95000"/>
                  </a:schemeClr>
                </a:solidFill>
              </a:rPr>
              <a:t>清理浏览器的缓存，点击右上角的复合按钮。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/>
        </p:nvSpPr>
        <p:spPr>
          <a:xfrm>
            <a:off x="234951" y="135467"/>
            <a:ext cx="11055349" cy="65405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sz="3735" dirty="0"/>
              <a:t>    </a:t>
            </a:r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如何考试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" y="1221317"/>
            <a:ext cx="11370733" cy="434128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436" name="AutoShape 206"/>
          <p:cNvSpPr/>
          <p:nvPr/>
        </p:nvSpPr>
        <p:spPr>
          <a:xfrm>
            <a:off x="10223500" y="357717"/>
            <a:ext cx="1138767" cy="431800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2135" b="1" dirty="0">
                <a:solidFill>
                  <a:schemeClr val="bg1"/>
                </a:solidFill>
                <a:ea typeface="宋体" charset="-122"/>
              </a:rPr>
              <a:t>考试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3385" y="134583"/>
            <a:ext cx="11359515" cy="66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 rot="20432368">
            <a:off x="4844443" y="1830128"/>
            <a:ext cx="2019300" cy="1426632"/>
            <a:chOff x="195792" y="2123133"/>
            <a:chExt cx="1780605" cy="1426632"/>
          </a:xfrm>
        </p:grpSpPr>
        <p:sp>
          <p:nvSpPr>
            <p:cNvPr id="11" name="矩形 10"/>
            <p:cNvSpPr/>
            <p:nvPr/>
          </p:nvSpPr>
          <p:spPr bwMode="auto">
            <a:xfrm>
              <a:off x="195792" y="2474495"/>
              <a:ext cx="1780605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E0000"/>
                  </a:solidFill>
                  <a:effectLst/>
                  <a:uLnTx/>
                  <a:uFillTx/>
                  <a:latin typeface="FZMiaoWuS-GB" charset="-122"/>
                  <a:ea typeface="FZMiaoWuS-GB" charset="-122"/>
                  <a:cs typeface="+mn-ea"/>
                  <a:sym typeface="+mn-lt"/>
                </a:rPr>
                <a:t>请注意！</a:t>
              </a:r>
            </a:p>
          </p:txBody>
        </p:sp>
        <p:sp>
          <p:nvSpPr>
            <p:cNvPr id="12" name="直角三角形 11"/>
            <p:cNvSpPr/>
            <p:nvPr/>
          </p:nvSpPr>
          <p:spPr bwMode="auto">
            <a:xfrm rot="2575571">
              <a:off x="410992" y="2213526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  <p:sp>
          <p:nvSpPr>
            <p:cNvPr id="13" name="直角三角形 12"/>
            <p:cNvSpPr/>
            <p:nvPr/>
          </p:nvSpPr>
          <p:spPr bwMode="auto">
            <a:xfrm rot="5400000">
              <a:off x="868174" y="2296443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 bwMode="auto">
            <a:xfrm rot="14638338">
              <a:off x="1021255" y="3220493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 bwMode="auto">
            <a:xfrm rot="16759512">
              <a:off x="509565" y="3232438"/>
              <a:ext cx="490637" cy="144016"/>
            </a:xfrm>
            <a:prstGeom prst="rtTriangle">
              <a:avLst/>
            </a:prstGeom>
            <a:solidFill>
              <a:srgbClr val="FE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MiaoWuS-GB" charset="-122"/>
                <a:ea typeface="FZMiaoWuS-GB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9805035" y="197485"/>
            <a:ext cx="796290" cy="330835"/>
          </a:xfrm>
          <a:prstGeom prst="roundRect">
            <a:avLst>
              <a:gd name="adj" fmla="val 7419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5999" y="3521067"/>
            <a:ext cx="7048308" cy="177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skerville Old Face" pitchFamily="18" charset="0"/>
              <a:buAutoNum type="arabicPeriod"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考试有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限制时间，为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90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分钟。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ZMiaoWuS-GB" charset="-122"/>
              <a:ea typeface="FZMiaoWuS-GB" charset="-122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skerville Old Face" pitchFamily="18" charset="0"/>
              <a:buAutoNum type="arabicPeriod"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注意考试时间，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年</a:t>
            </a:r>
            <a:r>
              <a:rPr lang="en-US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月</a:t>
            </a:r>
            <a:r>
              <a:rPr lang="en-US" altLang="zh-CN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至</a:t>
            </a:r>
            <a:r>
              <a:rPr lang="en-US" altLang="zh-CN"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XX</a:t>
            </a:r>
            <a:r>
              <a:rPr sz="2800" b="1" dirty="0" err="1">
                <a:ln w="0"/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日</a:t>
            </a:r>
            <a:endParaRPr kumimoji="0" lang="en-US" altLang="zh-CN" sz="2800" b="1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Baskerville Old Face" pitchFamily="18" charset="0"/>
              <a:buAutoNum type="arabicPeriod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一定要提交考试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ZMiaoWuS-GB" charset="-122"/>
                <a:ea typeface="FZMiaoWuS-GB" charset="-122"/>
              </a:rPr>
              <a:t>，保存不提交时没成绩。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MH_PageTitle"/>
          <p:cNvSpPr>
            <a:spLocks noGrp="1"/>
          </p:cNvSpPr>
          <p:nvPr/>
        </p:nvSpPr>
        <p:spPr>
          <a:xfrm>
            <a:off x="4080933" y="1221317"/>
            <a:ext cx="4796367" cy="8170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ctr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FF3300"/>
                </a:solidFill>
              </a:rPr>
              <a:t>考试注意事项</a:t>
            </a:r>
          </a:p>
        </p:txBody>
      </p:sp>
      <p:sp>
        <p:nvSpPr>
          <p:cNvPr id="19460" name="MH_SubTitle_1"/>
          <p:cNvSpPr/>
          <p:nvPr/>
        </p:nvSpPr>
        <p:spPr>
          <a:xfrm>
            <a:off x="1407584" y="2946400"/>
            <a:ext cx="1837267" cy="2690284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FEC30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135" dirty="0">
                <a:solidFill>
                  <a:srgbClr val="FFC000"/>
                </a:solidFill>
                <a:ea typeface="微软雅黑" charset="-122"/>
              </a:rPr>
              <a:t>考试有限制时间，点击考试后在右上角会有提示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100">
                <a:solidFill>
                  <a:srgbClr val="FFC000"/>
                </a:solidFill>
                <a:sym typeface="+mn-ea"/>
              </a:rPr>
              <a:t>（</a:t>
            </a:r>
            <a:r>
              <a:rPr lang="en-US" altLang="zh-CN" sz="2100">
                <a:solidFill>
                  <a:srgbClr val="FFC000"/>
                </a:solidFill>
                <a:sym typeface="+mn-ea"/>
              </a:rPr>
              <a:t>90</a:t>
            </a:r>
            <a:r>
              <a:rPr lang="zh-CN" altLang="en-US" sz="2100">
                <a:solidFill>
                  <a:srgbClr val="FFC000"/>
                </a:solidFill>
                <a:sym typeface="+mn-ea"/>
              </a:rPr>
              <a:t>分钟）</a:t>
            </a:r>
            <a:r>
              <a:rPr lang="en-US" altLang="x-none" sz="2135" dirty="0">
                <a:solidFill>
                  <a:srgbClr val="E98E0D"/>
                </a:solidFill>
                <a:ea typeface="微软雅黑" charset="-122"/>
              </a:rPr>
              <a:t> </a:t>
            </a:r>
            <a:endParaRPr lang="zh-CN" altLang="en-US" sz="2135" dirty="0">
              <a:solidFill>
                <a:srgbClr val="E98E0D"/>
              </a:solidFill>
              <a:ea typeface="微软雅黑" charset="-122"/>
            </a:endParaRPr>
          </a:p>
        </p:txBody>
      </p:sp>
      <p:sp>
        <p:nvSpPr>
          <p:cNvPr id="19461" name="MH_Other_3"/>
          <p:cNvSpPr/>
          <p:nvPr/>
        </p:nvSpPr>
        <p:spPr>
          <a:xfrm>
            <a:off x="1496484" y="2772833"/>
            <a:ext cx="635000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A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64" name="MH_SubTitle_2"/>
          <p:cNvSpPr/>
          <p:nvPr/>
        </p:nvSpPr>
        <p:spPr>
          <a:xfrm>
            <a:off x="3888317" y="2950633"/>
            <a:ext cx="1837267" cy="2686051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rgbClr val="60A7FE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en-US" altLang="x-none" sz="8800" dirty="0">
                <a:solidFill>
                  <a:srgbClr val="5FA7FE"/>
                </a:solidFill>
                <a:ea typeface="微软雅黑" charset="-122"/>
              </a:rPr>
              <a:t> </a:t>
            </a:r>
            <a:endParaRPr lang="zh-CN" altLang="en-US" sz="8800" dirty="0">
              <a:solidFill>
                <a:srgbClr val="5FA7FE"/>
              </a:solidFill>
              <a:ea typeface="微软雅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6525" y="3588385"/>
            <a:ext cx="2011680" cy="192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</a:rPr>
              <a:t>保存考试后，</a:t>
            </a:r>
          </a:p>
          <a:p>
            <a:r>
              <a:rPr lang="zh-CN" altLang="en-US" sz="2400">
                <a:solidFill>
                  <a:srgbClr val="00B0F0"/>
                </a:solidFill>
              </a:rPr>
              <a:t>下次登录考</a:t>
            </a:r>
          </a:p>
          <a:p>
            <a:r>
              <a:rPr lang="zh-CN" altLang="en-US" sz="2400">
                <a:solidFill>
                  <a:srgbClr val="00B0F0"/>
                </a:solidFill>
              </a:rPr>
              <a:t>试、考试时</a:t>
            </a:r>
          </a:p>
          <a:p>
            <a:r>
              <a:rPr lang="zh-CN" altLang="en-US" sz="2400">
                <a:solidFill>
                  <a:srgbClr val="00B0F0"/>
                </a:solidFill>
              </a:rPr>
              <a:t>间是累计的</a:t>
            </a:r>
          </a:p>
          <a:p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19465" name="MH_Other_6"/>
          <p:cNvSpPr/>
          <p:nvPr/>
        </p:nvSpPr>
        <p:spPr>
          <a:xfrm>
            <a:off x="4011084" y="2772833"/>
            <a:ext cx="635000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B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68" name="MH_SubTitle_3"/>
          <p:cNvSpPr/>
          <p:nvPr/>
        </p:nvSpPr>
        <p:spPr>
          <a:xfrm>
            <a:off x="6481233" y="2950633"/>
            <a:ext cx="1837267" cy="268605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71CC3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135" dirty="0">
                <a:solidFill>
                  <a:srgbClr val="92D050"/>
                </a:solidFill>
                <a:ea typeface="微软雅黑" charset="-122"/>
              </a:rPr>
              <a:t>一定要注意考试时间，错过考试时间按0分处理</a:t>
            </a:r>
            <a:r>
              <a:rPr lang="en-US" altLang="x-none" sz="2665" dirty="0">
                <a:solidFill>
                  <a:srgbClr val="92D050"/>
                </a:solidFill>
                <a:ea typeface="微软雅黑" charset="-122"/>
              </a:rPr>
              <a:t> </a:t>
            </a:r>
          </a:p>
        </p:txBody>
      </p:sp>
      <p:sp>
        <p:nvSpPr>
          <p:cNvPr id="19471" name="MH_SubTitle_4"/>
          <p:cNvSpPr/>
          <p:nvPr/>
        </p:nvSpPr>
        <p:spPr>
          <a:xfrm>
            <a:off x="8947151" y="2946400"/>
            <a:ext cx="1837267" cy="2595033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E85D4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5999"/>
              </a:srgbClr>
            </a:outerShdw>
          </a:effectLst>
        </p:spPr>
        <p:txBody>
          <a:bodyPr lIns="96000" tIns="192000" rIns="96000" bIns="0" anchor="ctr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2135" dirty="0">
                <a:solidFill>
                  <a:srgbClr val="E85C45"/>
                </a:solidFill>
                <a:ea typeface="微软雅黑" charset="-122"/>
              </a:rPr>
              <a:t>在时间结束之前，一定要提交考试，保存不提交时没有成绩的</a:t>
            </a:r>
          </a:p>
        </p:txBody>
      </p:sp>
      <p:sp>
        <p:nvSpPr>
          <p:cNvPr id="19469" name="MH_Other_9"/>
          <p:cNvSpPr/>
          <p:nvPr/>
        </p:nvSpPr>
        <p:spPr>
          <a:xfrm>
            <a:off x="6525684" y="2772833"/>
            <a:ext cx="632883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2734" y="0"/>
              </a:cxn>
              <a:cxn ang="0">
                <a:pos x="482734" y="310848"/>
              </a:cxn>
              <a:cxn ang="0">
                <a:pos x="241366" y="552619"/>
              </a:cxn>
              <a:cxn ang="0">
                <a:pos x="241368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C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72" name="MH_Other_11"/>
          <p:cNvSpPr/>
          <p:nvPr/>
        </p:nvSpPr>
        <p:spPr>
          <a:xfrm>
            <a:off x="9038167" y="2772833"/>
            <a:ext cx="635000" cy="541867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85969" y="0"/>
              </a:cxn>
              <a:cxn ang="0">
                <a:pos x="485969" y="310848"/>
              </a:cxn>
              <a:cxn ang="0">
                <a:pos x="242984" y="552619"/>
              </a:cxn>
              <a:cxn ang="0">
                <a:pos x="242986" y="552618"/>
              </a:cxn>
              <a:cxn ang="0">
                <a:pos x="0" y="31084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  <a:miter/>
          </a:ln>
          <a:effectLst>
            <a:outerShdw dist="25400" dir="108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lvl="0" algn="ctr" eaLnBrk="1" hangingPunct="1"/>
            <a:r>
              <a:rPr lang="en-US" altLang="x-none" sz="3735" dirty="0">
                <a:solidFill>
                  <a:srgbClr val="FEFFFF"/>
                </a:solidFill>
                <a:ea typeface="微软雅黑" charset="-122"/>
              </a:rPr>
              <a:t>D</a:t>
            </a:r>
            <a:endParaRPr lang="zh-CN" altLang="en-US" sz="3735" dirty="0">
              <a:solidFill>
                <a:srgbClr val="FEFFFF"/>
              </a:solidFill>
              <a:ea typeface="微软雅黑" charset="-122"/>
            </a:endParaRPr>
          </a:p>
        </p:txBody>
      </p:sp>
      <p:sp>
        <p:nvSpPr>
          <p:cNvPr id="19459" name="MH_Other_2"/>
          <p:cNvSpPr/>
          <p:nvPr/>
        </p:nvSpPr>
        <p:spPr>
          <a:xfrm>
            <a:off x="2144184" y="2772833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  <p:sp>
        <p:nvSpPr>
          <p:cNvPr id="3" name="MH_Other_2"/>
          <p:cNvSpPr/>
          <p:nvPr/>
        </p:nvSpPr>
        <p:spPr>
          <a:xfrm>
            <a:off x="4646084" y="2777278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  <p:sp>
        <p:nvSpPr>
          <p:cNvPr id="4" name="MH_Other_2"/>
          <p:cNvSpPr/>
          <p:nvPr/>
        </p:nvSpPr>
        <p:spPr>
          <a:xfrm>
            <a:off x="7158779" y="2777278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  <p:sp>
        <p:nvSpPr>
          <p:cNvPr id="5" name="MH_Other_2"/>
          <p:cNvSpPr/>
          <p:nvPr/>
        </p:nvSpPr>
        <p:spPr>
          <a:xfrm>
            <a:off x="9672744" y="2777278"/>
            <a:ext cx="245533" cy="173567"/>
          </a:xfrm>
          <a:prstGeom prst="rtTriangle">
            <a:avLst/>
          </a:prstGeom>
          <a:solidFill>
            <a:srgbClr val="DDDDDD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>
              <a:lnSpc>
                <a:spcPct val="80000"/>
              </a:lnSpc>
            </a:pPr>
            <a:endParaRPr lang="zh-CN" altLang="en-US" sz="935" dirty="0">
              <a:solidFill>
                <a:srgbClr val="FFFFFF"/>
              </a:solidFill>
              <a:ea typeface="微软雅黑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43735" y="1691005"/>
            <a:ext cx="8304530" cy="478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如何登录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如何学习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如何做作业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如何考试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密码遗忘了怎么办</a:t>
            </a:r>
          </a:p>
          <a:p>
            <a:pPr marL="857250" indent="-857250">
              <a:buFont typeface="Arial" charset="0"/>
              <a:buChar char="•"/>
            </a:pPr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</a:rPr>
              <a:t>怎样使用手机移动客户端学习</a:t>
            </a:r>
          </a:p>
          <a:p>
            <a:pPr marL="857250" indent="-857250">
              <a:buFont typeface="Arial" charset="0"/>
              <a:buChar char="•"/>
            </a:pPr>
            <a:r>
              <a:rPr lang="en-US" altLang="zh-CN" sz="4400" b="1">
                <a:solidFill>
                  <a:schemeClr val="bg1">
                    <a:lumMod val="95000"/>
                  </a:schemeClr>
                </a:solidFill>
              </a:rPr>
              <a:t>……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/>
        </p:nvSpPr>
        <p:spPr>
          <a:xfrm>
            <a:off x="655955" y="629708"/>
            <a:ext cx="11055351" cy="6519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查看统计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1878965"/>
            <a:ext cx="10189845" cy="43916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1508" name="AutoShape 206"/>
          <p:cNvSpPr/>
          <p:nvPr/>
        </p:nvSpPr>
        <p:spPr>
          <a:xfrm>
            <a:off x="7152217" y="1028700"/>
            <a:ext cx="1278467" cy="503767"/>
          </a:xfrm>
          <a:prstGeom prst="wedgeRoundRectCallout">
            <a:avLst>
              <a:gd name="adj1" fmla="val 47356"/>
              <a:gd name="adj2" fmla="val 1426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点击统计</a:t>
            </a:r>
          </a:p>
        </p:txBody>
      </p:sp>
      <p:sp>
        <p:nvSpPr>
          <p:cNvPr id="21509" name="AutoShape 206"/>
          <p:cNvSpPr/>
          <p:nvPr/>
        </p:nvSpPr>
        <p:spPr>
          <a:xfrm>
            <a:off x="3833072" y="3723641"/>
            <a:ext cx="1282700" cy="480483"/>
          </a:xfrm>
          <a:prstGeom prst="wedgeRoundRectCallout">
            <a:avLst>
              <a:gd name="adj1" fmla="val -25315"/>
              <a:gd name="adj2" fmla="val -10467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进度统计</a:t>
            </a:r>
            <a:endParaRPr lang="zh-CN" altLang="en-US" sz="1865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1510" name="AutoShape 206"/>
          <p:cNvSpPr/>
          <p:nvPr/>
        </p:nvSpPr>
        <p:spPr>
          <a:xfrm>
            <a:off x="6055996" y="3764281"/>
            <a:ext cx="1280583" cy="416983"/>
          </a:xfrm>
          <a:prstGeom prst="wedgeRoundRectCallout">
            <a:avLst>
              <a:gd name="adj1" fmla="val -31759"/>
              <a:gd name="adj2" fmla="val -11341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章节统计</a:t>
            </a:r>
          </a:p>
        </p:txBody>
      </p:sp>
      <p:sp>
        <p:nvSpPr>
          <p:cNvPr id="21511" name="AutoShape 206"/>
          <p:cNvSpPr/>
          <p:nvPr/>
        </p:nvSpPr>
        <p:spPr>
          <a:xfrm>
            <a:off x="8688917" y="3764916"/>
            <a:ext cx="1280583" cy="469900"/>
          </a:xfrm>
          <a:prstGeom prst="wedgeRoundRectCallout">
            <a:avLst>
              <a:gd name="adj1" fmla="val -58926"/>
              <a:gd name="adj2" fmla="val -1004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r>
              <a:rPr lang="zh-CN" altLang="en-US" sz="1865" b="1" dirty="0">
                <a:solidFill>
                  <a:schemeClr val="bg1"/>
                </a:solidFill>
                <a:ea typeface="宋体" charset="-122"/>
              </a:rPr>
              <a:t>访问统计</a:t>
            </a:r>
            <a:endParaRPr lang="zh-CN" altLang="en-US" sz="1865" dirty="0">
              <a:solidFill>
                <a:schemeClr val="bg1"/>
              </a:solidFill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2975" y="1816100"/>
            <a:ext cx="10489565" cy="344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/>
              <a:t>        </a:t>
            </a:r>
            <a:r>
              <a:rPr lang="en-US" altLang="zh-CN" sz="4400">
                <a:solidFill>
                  <a:schemeClr val="bg1"/>
                </a:solidFill>
              </a:rPr>
              <a:t>iphone</a:t>
            </a:r>
            <a:r>
              <a:rPr lang="zh-CN" altLang="en-US" sz="4400">
                <a:solidFill>
                  <a:schemeClr val="bg1"/>
                </a:solidFill>
              </a:rPr>
              <a:t>手机首次运行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超星</a:t>
            </a:r>
            <a:r>
              <a:rPr lang="en-US" altLang="zh-CN" sz="4400">
                <a:solidFill>
                  <a:schemeClr val="bg1"/>
                </a:solidFill>
              </a:rPr>
              <a:t>”APP</a:t>
            </a:r>
            <a:r>
              <a:rPr lang="zh-CN" altLang="en-US" sz="4400">
                <a:solidFill>
                  <a:schemeClr val="bg1"/>
                </a:solidFill>
              </a:rPr>
              <a:t>时，弹出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未信任的企业开发者</a:t>
            </a:r>
            <a:r>
              <a:rPr lang="en-US" altLang="zh-CN" sz="4400">
                <a:solidFill>
                  <a:schemeClr val="bg1"/>
                </a:solidFill>
              </a:rPr>
              <a:t>”</a:t>
            </a:r>
            <a:r>
              <a:rPr lang="zh-CN" altLang="en-US" sz="4400">
                <a:solidFill>
                  <a:schemeClr val="bg1"/>
                </a:solidFill>
              </a:rPr>
              <a:t>，请在手机的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设置</a:t>
            </a:r>
            <a:r>
              <a:rPr lang="en-US" altLang="zh-CN" sz="4400">
                <a:solidFill>
                  <a:schemeClr val="bg1"/>
                </a:solidFill>
              </a:rPr>
              <a:t>”</a:t>
            </a:r>
            <a:r>
              <a:rPr lang="zh-CN" altLang="en-US" sz="4400">
                <a:solidFill>
                  <a:schemeClr val="bg1"/>
                </a:solidFill>
              </a:rPr>
              <a:t>中选择</a:t>
            </a:r>
            <a:r>
              <a:rPr lang="en-US" altLang="zh-CN" sz="4400">
                <a:solidFill>
                  <a:schemeClr val="bg1"/>
                </a:solidFill>
              </a:rPr>
              <a:t>“</a:t>
            </a:r>
            <a:r>
              <a:rPr lang="zh-CN" altLang="en-US" sz="4400">
                <a:solidFill>
                  <a:schemeClr val="bg1"/>
                </a:solidFill>
              </a:rPr>
              <a:t>信任</a:t>
            </a:r>
            <a:r>
              <a:rPr lang="en-US" altLang="zh-CN" sz="4400">
                <a:solidFill>
                  <a:schemeClr val="bg1"/>
                </a:solidFill>
              </a:rPr>
              <a:t>”</a:t>
            </a:r>
            <a:r>
              <a:rPr lang="zh-CN" altLang="en-US" sz="4400">
                <a:solidFill>
                  <a:schemeClr val="bg1"/>
                </a:solidFill>
              </a:rPr>
              <a:t>开发者</a:t>
            </a:r>
          </a:p>
          <a:p>
            <a:endParaRPr lang="zh-CN" altLang="en-US" sz="4400">
              <a:solidFill>
                <a:schemeClr val="bg1"/>
              </a:solidFill>
            </a:endParaRPr>
          </a:p>
          <a:p>
            <a:endParaRPr lang="zh-CN" altLang="en-US" sz="440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603052237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90" y="323850"/>
            <a:ext cx="11676380" cy="63823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603052238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352425"/>
            <a:ext cx="11630025" cy="62922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MH_PageTitle"/>
          <p:cNvSpPr>
            <a:spLocks noGrp="1"/>
          </p:cNvSpPr>
          <p:nvPr/>
        </p:nvSpPr>
        <p:spPr>
          <a:xfrm>
            <a:off x="1832610" y="645795"/>
            <a:ext cx="7527290" cy="6985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ctr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92D050"/>
                </a:solidFill>
              </a:rPr>
              <a:t>手机客户端学习二维码扫一扫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7D10B09-6BB9-4A06-86E1-8FB23571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573619"/>
            <a:ext cx="7783513" cy="4695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05735232808828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438150"/>
            <a:ext cx="3284220" cy="5807710"/>
          </a:xfrm>
          <a:prstGeom prst="rect">
            <a:avLst/>
          </a:prstGeom>
        </p:spPr>
      </p:pic>
      <p:pic>
        <p:nvPicPr>
          <p:cNvPr id="11" name="图片 10" descr="7517499256806310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530" y="438150"/>
            <a:ext cx="3469005" cy="5807710"/>
          </a:xfrm>
          <a:prstGeom prst="rect">
            <a:avLst/>
          </a:prstGeom>
        </p:spPr>
      </p:pic>
      <p:pic>
        <p:nvPicPr>
          <p:cNvPr id="12" name="图片 11" descr="4542108640552225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860" y="438785"/>
            <a:ext cx="3391535" cy="58070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27480" y="624205"/>
            <a:ext cx="537210" cy="382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7376795" y="5316855"/>
            <a:ext cx="720725" cy="6610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文本框 14"/>
          <p:cNvSpPr txBox="1"/>
          <p:nvPr/>
        </p:nvSpPr>
        <p:spPr>
          <a:xfrm>
            <a:off x="9932670" y="1733550"/>
            <a:ext cx="1273810" cy="2755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</a:rPr>
              <a:t>输入学校名称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32670" y="2159000"/>
            <a:ext cx="1273810" cy="2755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ln>
                  <a:noFill/>
                </a:ln>
                <a:solidFill>
                  <a:srgbClr val="FF0000"/>
                </a:solidFill>
              </a:rPr>
              <a:t>输入学号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932670" y="2602865"/>
            <a:ext cx="127381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输入密码</a:t>
            </a:r>
            <a:r>
              <a:rPr lang="en-US" altLang="zh-CN" sz="1200" b="1" dirty="0">
                <a:solidFill>
                  <a:srgbClr val="FF0000"/>
                </a:solidFill>
              </a:rPr>
              <a:t>hd123456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7130" y="6449695"/>
            <a:ext cx="10927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点击头像</a:t>
            </a:r>
            <a:r>
              <a:rPr lang="en-US" altLang="zh-CN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——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选择单位账号登录</a:t>
            </a:r>
            <a:r>
              <a:rPr lang="en-US" altLang="zh-CN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——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输入学校名称、学号、密码</a:t>
            </a:r>
            <a:r>
              <a:rPr lang="en-US" altLang="zh-CN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——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点击登录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81055831077728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0" y="416560"/>
            <a:ext cx="3390900" cy="6179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280" y="1716405"/>
            <a:ext cx="2590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进入手机界面点击下方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“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课程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.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小组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” </a:t>
            </a:r>
          </a:p>
          <a:p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找到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“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我的课程</a:t>
            </a:r>
            <a:r>
              <a:rPr lang="en-US" altLang="zh-CN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  <a:latin typeface="微软雅黑" charset="-122"/>
                <a:ea typeface="微软雅黑" charset="-122"/>
                <a:sym typeface="Segoe UI" pitchFamily="2" charset="0"/>
              </a:rPr>
              <a:t>选择要学习的课程</a:t>
            </a:r>
          </a:p>
        </p:txBody>
      </p:sp>
      <p:sp>
        <p:nvSpPr>
          <p:cNvPr id="5" name="矩形 4"/>
          <p:cNvSpPr/>
          <p:nvPr/>
        </p:nvSpPr>
        <p:spPr>
          <a:xfrm>
            <a:off x="4866958" y="621363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3639185" y="1485900"/>
            <a:ext cx="1254760" cy="4591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pic>
        <p:nvPicPr>
          <p:cNvPr id="7" name="图片 6" descr="4970635038791215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25" y="416560"/>
            <a:ext cx="3360420" cy="61791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842077046692799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05" y="295910"/>
            <a:ext cx="3585210" cy="62661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7788" y="462105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pic>
        <p:nvPicPr>
          <p:cNvPr id="4" name="图片 3" descr="6219914366318180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635" y="295910"/>
            <a:ext cx="3591560" cy="62661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62023" y="147526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10" name="文本框 9"/>
          <p:cNvSpPr txBox="1"/>
          <p:nvPr/>
        </p:nvSpPr>
        <p:spPr>
          <a:xfrm>
            <a:off x="664845" y="1956435"/>
            <a:ext cx="2732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进入课程后，学生可以查看课程信息、发起讨论、查看课程资料、观看视频进行学习，还可以查看自己的学习记录</a:t>
            </a:r>
            <a:endParaRPr lang="en-US" altLang="zh-CN" sz="1800">
              <a:solidFill>
                <a:schemeClr val="bg1">
                  <a:lumMod val="9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2273" y="529115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1664816919112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281940"/>
            <a:ext cx="3912870" cy="61106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47105" y="1358900"/>
            <a:ext cx="922655" cy="3822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4984115" y="5153025"/>
            <a:ext cx="1010285" cy="3441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4" name="文本框 3"/>
          <p:cNvSpPr txBox="1"/>
          <p:nvPr/>
        </p:nvSpPr>
        <p:spPr>
          <a:xfrm>
            <a:off x="588645" y="1927860"/>
            <a:ext cx="2943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同样在移动端可以进行章节测试，注意完成测试后</a:t>
            </a:r>
            <a:r>
              <a:rPr lang="zh-CN" altLang="en-US" sz="1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点击提交作业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/>
        </p:nvSpPr>
        <p:spPr bwMode="auto">
          <a:xfrm rot="10800000">
            <a:off x="7029816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 rot="10800000">
            <a:off x="123832" y="2594301"/>
            <a:ext cx="2745315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92D05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14" name="Freeform 1"/>
          <p:cNvSpPr>
            <a:spLocks noChangeArrowheads="1"/>
          </p:cNvSpPr>
          <p:nvPr/>
        </p:nvSpPr>
        <p:spPr bwMode="auto">
          <a:xfrm rot="10800000">
            <a:off x="4722709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rgbClr val="92D05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22" name="Freeform 1"/>
          <p:cNvSpPr>
            <a:spLocks noChangeArrowheads="1"/>
          </p:cNvSpPr>
          <p:nvPr/>
        </p:nvSpPr>
        <p:spPr bwMode="auto">
          <a:xfrm rot="10800000">
            <a:off x="2453799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5137" name="Rektangel 145"/>
          <p:cNvSpPr/>
          <p:nvPr/>
        </p:nvSpPr>
        <p:spPr>
          <a:xfrm>
            <a:off x="1434677" y="321733"/>
            <a:ext cx="2383367" cy="23069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A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、中华文化与历史传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B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、自然、科学与技术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C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 社会与文化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D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、自我与人生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E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、经济与管理思维</a:t>
            </a:r>
          </a:p>
          <a:p>
            <a:pPr lvl="0"/>
            <a:r>
              <a:rPr lang="en-US" altLang="x-none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F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Arial Narrow" pitchFamily="2" charset="0"/>
              </a:rPr>
              <a:t>、艺术鉴赏与审美体验</a:t>
            </a:r>
          </a:p>
          <a:p>
            <a:pPr lvl="0"/>
            <a:endParaRPr lang="zh-CN" altLang="en-US" dirty="0">
              <a:solidFill>
                <a:schemeClr val="bg1">
                  <a:lumMod val="95000"/>
                </a:schemeClr>
              </a:solidFill>
              <a:latin typeface="宋体" charset="-122"/>
              <a:ea typeface="宋体" charset="-122"/>
              <a:sym typeface="Arial Narrow" pitchFamily="2" charset="0"/>
            </a:endParaRPr>
          </a:p>
        </p:txBody>
      </p:sp>
      <p:sp>
        <p:nvSpPr>
          <p:cNvPr id="5138" name="Rektangel 146"/>
          <p:cNvSpPr/>
          <p:nvPr/>
        </p:nvSpPr>
        <p:spPr>
          <a:xfrm>
            <a:off x="5317913" y="321945"/>
            <a:ext cx="1380067" cy="20288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在线作业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在线问答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交流互动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  <a:p>
            <a:pPr lvl="0">
              <a:spcBef>
                <a:spcPct val="20000"/>
              </a:spcBef>
            </a:pPr>
            <a:endParaRPr lang="zh-CN" altLang="en-US" dirty="0">
              <a:solidFill>
                <a:srgbClr val="080808"/>
              </a:solidFill>
              <a:latin typeface="宋体" charset="-122"/>
              <a:ea typeface="宋体" charset="-122"/>
              <a:sym typeface="微软雅黑" charset="-122"/>
            </a:endParaRPr>
          </a:p>
          <a:p>
            <a:pPr lvl="0">
              <a:spcBef>
                <a:spcPct val="20000"/>
              </a:spcBef>
            </a:pPr>
            <a:endParaRPr lang="zh-CN" altLang="en-US" dirty="0">
              <a:solidFill>
                <a:srgbClr val="080808"/>
              </a:solidFill>
              <a:latin typeface="宋体" charset="-122"/>
              <a:ea typeface="宋体" charset="-122"/>
              <a:sym typeface="微软雅黑" charset="-122"/>
            </a:endParaRPr>
          </a:p>
        </p:txBody>
      </p:sp>
      <p:sp>
        <p:nvSpPr>
          <p:cNvPr id="5139" name="Rektangel 147"/>
          <p:cNvSpPr/>
          <p:nvPr/>
        </p:nvSpPr>
        <p:spPr>
          <a:xfrm>
            <a:off x="8597688" y="321733"/>
            <a:ext cx="2374900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学习评价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成绩认证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获得学分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</p:txBody>
      </p:sp>
      <p:sp>
        <p:nvSpPr>
          <p:cNvPr id="2" name="Freeform 1"/>
          <p:cNvSpPr>
            <a:spLocks noChangeArrowheads="1"/>
          </p:cNvSpPr>
          <p:nvPr/>
        </p:nvSpPr>
        <p:spPr bwMode="auto">
          <a:xfrm rot="10800000">
            <a:off x="9339311" y="2594301"/>
            <a:ext cx="2747279" cy="1252869"/>
          </a:xfrm>
          <a:custGeom>
            <a:avLst/>
            <a:gdLst>
              <a:gd name="T0" fmla="*/ 824050578 w 7875"/>
              <a:gd name="T1" fmla="*/ 253711524 h 3594"/>
              <a:gd name="T2" fmla="*/ 1104626138 w 7875"/>
              <a:gd name="T3" fmla="*/ 0 h 3594"/>
              <a:gd name="T4" fmla="*/ 276226669 w 7875"/>
              <a:gd name="T5" fmla="*/ 0 h 3594"/>
              <a:gd name="T6" fmla="*/ 0 w 7875"/>
              <a:gd name="T7" fmla="*/ 253711524 h 3594"/>
              <a:gd name="T8" fmla="*/ 276226669 w 7875"/>
              <a:gd name="T9" fmla="*/ 503360777 h 3594"/>
              <a:gd name="T10" fmla="*/ 1104626138 w 7875"/>
              <a:gd name="T11" fmla="*/ 503360777 h 3594"/>
              <a:gd name="T12" fmla="*/ 824050578 w 7875"/>
              <a:gd name="T13" fmla="*/ 253711524 h 35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charset="-122"/>
            </a:endParaRPr>
          </a:p>
        </p:txBody>
      </p:sp>
      <p:sp>
        <p:nvSpPr>
          <p:cNvPr id="5145" name="Rektangel 158"/>
          <p:cNvSpPr/>
          <p:nvPr/>
        </p:nvSpPr>
        <p:spPr>
          <a:xfrm>
            <a:off x="832273" y="2955078"/>
            <a:ext cx="1621367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选  课</a:t>
            </a:r>
          </a:p>
        </p:txBody>
      </p:sp>
      <p:sp>
        <p:nvSpPr>
          <p:cNvPr id="5144" name="Rektangel 157"/>
          <p:cNvSpPr/>
          <p:nvPr/>
        </p:nvSpPr>
        <p:spPr>
          <a:xfrm>
            <a:off x="3197437" y="2955078"/>
            <a:ext cx="1621367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学  习</a:t>
            </a:r>
          </a:p>
        </p:txBody>
      </p:sp>
      <p:sp>
        <p:nvSpPr>
          <p:cNvPr id="5142" name="Rektangel 155"/>
          <p:cNvSpPr/>
          <p:nvPr/>
        </p:nvSpPr>
        <p:spPr>
          <a:xfrm>
            <a:off x="5318125" y="2955078"/>
            <a:ext cx="1993900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互动&amp;作业</a:t>
            </a:r>
          </a:p>
        </p:txBody>
      </p:sp>
      <p:sp>
        <p:nvSpPr>
          <p:cNvPr id="5136" name="Rektangel 143"/>
          <p:cNvSpPr/>
          <p:nvPr/>
        </p:nvSpPr>
        <p:spPr>
          <a:xfrm>
            <a:off x="7937712" y="2955078"/>
            <a:ext cx="1253067" cy="53149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665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微软雅黑" charset="-122"/>
              </a:rPr>
              <a:t>考  试</a:t>
            </a:r>
          </a:p>
        </p:txBody>
      </p:sp>
      <p:sp>
        <p:nvSpPr>
          <p:cNvPr id="5143" name="Rektangel 156"/>
          <p:cNvSpPr/>
          <p:nvPr/>
        </p:nvSpPr>
        <p:spPr>
          <a:xfrm>
            <a:off x="9916583" y="2749762"/>
            <a:ext cx="1947333" cy="9429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135" b="1" dirty="0">
                <a:solidFill>
                  <a:srgbClr val="0070C0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en-US" altLang="x-none" sz="2135" b="1" dirty="0">
                <a:solidFill>
                  <a:srgbClr val="0070C0"/>
                </a:solidFill>
                <a:latin typeface="微软雅黑" charset="-122"/>
                <a:ea typeface="微软雅黑" charset="-122"/>
                <a:sym typeface="微软雅黑" charset="-122"/>
              </a:rPr>
              <a:t> </a:t>
            </a:r>
            <a:r>
              <a:rPr lang="zh-CN" altLang="en-US" sz="2665" b="1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微软雅黑" charset="-122"/>
              </a:rPr>
              <a:t>得到成绩</a:t>
            </a:r>
          </a:p>
          <a:p>
            <a:pPr lvl="0" algn="ctr"/>
            <a:r>
              <a:rPr lang="zh-CN" altLang="en-US" sz="2665" b="1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微软雅黑" charset="-122"/>
              </a:rPr>
              <a:t>学分</a:t>
            </a:r>
          </a:p>
        </p:txBody>
      </p:sp>
      <p:sp>
        <p:nvSpPr>
          <p:cNvPr id="5140" name="Rektangel 148"/>
          <p:cNvSpPr/>
          <p:nvPr/>
        </p:nvSpPr>
        <p:spPr>
          <a:xfrm>
            <a:off x="3028950" y="4388485"/>
            <a:ext cx="2461260" cy="1753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课程视频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讲座视频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教参书</a:t>
            </a:r>
          </a:p>
          <a:p>
            <a:pPr lvl="0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相关文献</a:t>
            </a:r>
            <a:b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</a:br>
            <a:endParaRPr lang="zh-CN" altLang="en-US" dirty="0">
              <a:solidFill>
                <a:schemeClr val="bg1">
                  <a:lumMod val="95000"/>
                </a:schemeClr>
              </a:solidFill>
              <a:latin typeface="宋体" charset="-122"/>
              <a:ea typeface="宋体" charset="-122"/>
              <a:sym typeface="微软雅黑" charset="-122"/>
            </a:endParaRPr>
          </a:p>
          <a:p>
            <a:pPr lvl="0"/>
            <a:r>
              <a:rPr lang="zh-CN" altLang="en-US" dirty="0">
                <a:solidFill>
                  <a:srgbClr val="080808"/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</p:txBody>
      </p:sp>
      <p:sp>
        <p:nvSpPr>
          <p:cNvPr id="5141" name="Rektangel 149"/>
          <p:cNvSpPr/>
          <p:nvPr/>
        </p:nvSpPr>
        <p:spPr>
          <a:xfrm>
            <a:off x="9339580" y="4388485"/>
            <a:ext cx="1597660" cy="10325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期末考试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结课论文</a:t>
            </a:r>
          </a:p>
          <a:p>
            <a:pPr lvl="0">
              <a:spcBef>
                <a:spcPct val="20000"/>
              </a:spcBef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宋体" charset="-122"/>
                <a:ea typeface="宋体" charset="-122"/>
                <a:sym typeface="微软雅黑" charset="-122"/>
              </a:rPr>
              <a:t>……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27594010392760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10" y="895350"/>
            <a:ext cx="3340735" cy="5382260"/>
          </a:xfrm>
          <a:prstGeom prst="rect">
            <a:avLst/>
          </a:prstGeom>
        </p:spPr>
      </p:pic>
      <p:pic>
        <p:nvPicPr>
          <p:cNvPr id="3" name="图片 2" descr="7386450196220229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15" y="894715"/>
            <a:ext cx="3340735" cy="53828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30863" y="5895500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4" name="矩形 3"/>
          <p:cNvSpPr/>
          <p:nvPr/>
        </p:nvSpPr>
        <p:spPr>
          <a:xfrm>
            <a:off x="9877108" y="5895500"/>
            <a:ext cx="720725" cy="38258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/>
          </a:p>
        </p:txBody>
      </p:sp>
      <p:sp>
        <p:nvSpPr>
          <p:cNvPr id="5" name="文本框 4"/>
          <p:cNvSpPr txBox="1"/>
          <p:nvPr/>
        </p:nvSpPr>
        <p:spPr>
          <a:xfrm>
            <a:off x="817880" y="2333625"/>
            <a:ext cx="19850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</a:t>
            </a:r>
            <a:r>
              <a:rPr lang="zh-CN" altLang="en-US" sz="1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笔记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可以新建笔记还可以看到好友的动态</a:t>
            </a:r>
          </a:p>
          <a:p>
            <a:endParaRPr lang="zh-CN" altLang="en-US" sz="1800">
              <a:solidFill>
                <a:schemeClr val="bg1">
                  <a:lumMod val="95000"/>
                </a:schemeClr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点击</a:t>
            </a:r>
            <a:r>
              <a:rPr lang="zh-CN" altLang="en-US" sz="1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书房</a:t>
            </a:r>
            <a:r>
              <a:rPr lang="zh-CN" altLang="en-US" sz="1800">
                <a:solidFill>
                  <a:schemeClr val="bg1">
                    <a:lumMod val="95000"/>
                  </a:schemeClr>
                </a:solidFill>
                <a:latin typeface="微软雅黑" charset="-122"/>
                <a:ea typeface="微软雅黑" charset="-122"/>
              </a:rPr>
              <a:t>可以找到自己收藏的图书、期刊、下载内容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8101234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95" y="2473960"/>
            <a:ext cx="3923665" cy="36874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44600" y="2593975"/>
            <a:ext cx="3388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每位用户都有一个</a:t>
            </a:r>
            <a:r>
              <a:rPr lang="en-US" altLang="zh-CN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“</a:t>
            </a:r>
            <a:r>
              <a:rPr lang="zh-CN" altLang="en-US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小花</a:t>
            </a:r>
            <a:r>
              <a:rPr lang="en-US" altLang="zh-CN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”</a:t>
            </a:r>
            <a:r>
              <a:rPr lang="zh-CN" altLang="en-US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包括使用量、笔记量、关注量、收藏量阅读量，静待花开绽放</a:t>
            </a:r>
            <a:r>
              <a:rPr lang="en-US" altLang="zh-CN" sz="2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sym typeface="+mn-ea"/>
              </a:rPr>
              <a:t>.</a:t>
            </a:r>
            <a:endParaRPr lang="zh-CN" altLang="en-US" sz="2000">
              <a:latin typeface="微软雅黑" charset="-122"/>
              <a:ea typeface="微软雅黑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V="1">
            <a:off x="5865495" y="2593975"/>
            <a:ext cx="1297305" cy="344805"/>
          </a:xfrm>
          <a:prstGeom prst="roundRect">
            <a:avLst>
              <a:gd name="adj" fmla="val 26968"/>
            </a:avLst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66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187" y="1026077"/>
            <a:ext cx="11948795" cy="741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重要的事情三遍：</a:t>
            </a:r>
          </a:p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r>
              <a:rPr lang="zh-CN" altLang="en-US" sz="3600" dirty="0">
                <a:solidFill>
                  <a:schemeClr val="bg1"/>
                </a:solidFill>
              </a:rPr>
              <a:t>、用电脑学习的，输入学习网址进行学习</a:t>
            </a:r>
          </a:p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  <a:r>
              <a:rPr lang="zh-CN" altLang="en-US" sz="3600" dirty="0">
                <a:solidFill>
                  <a:schemeClr val="bg1"/>
                </a:solidFill>
              </a:rPr>
              <a:t>、除了电脑以外的学习端</a:t>
            </a:r>
            <a:r>
              <a:rPr lang="en-US" altLang="zh-CN" sz="3600" dirty="0">
                <a:solidFill>
                  <a:schemeClr val="bg1"/>
                </a:solidFill>
              </a:rPr>
              <a:t>——</a:t>
            </a:r>
            <a:r>
              <a:rPr lang="zh-CN" altLang="en-US" sz="3600" dirty="0">
                <a:solidFill>
                  <a:schemeClr val="bg1"/>
                </a:solidFill>
              </a:rPr>
              <a:t>手机、平板等必须下载</a:t>
            </a:r>
            <a:r>
              <a:rPr lang="en-US" altLang="zh-CN" sz="3600" dirty="0">
                <a:solidFill>
                  <a:schemeClr val="bg1"/>
                </a:solidFill>
              </a:rPr>
              <a:t>“</a:t>
            </a:r>
          </a:p>
          <a:p>
            <a:r>
              <a:rPr lang="zh-CN" altLang="en-US" sz="3600" dirty="0">
                <a:solidFill>
                  <a:schemeClr val="bg1"/>
                </a:solidFill>
              </a:rPr>
              <a:t>超星学习通</a:t>
            </a:r>
            <a:r>
              <a:rPr lang="en-US" altLang="zh-CN" sz="3600" dirty="0">
                <a:solidFill>
                  <a:schemeClr val="bg1"/>
                </a:solidFill>
              </a:rPr>
              <a:t>”</a:t>
            </a:r>
            <a:r>
              <a:rPr lang="zh-CN" altLang="en-US" sz="3600" dirty="0">
                <a:solidFill>
                  <a:schemeClr val="bg1"/>
                </a:solidFill>
              </a:rPr>
              <a:t>移动客户端来学习，不能直接输入网址学习，否则没有学习成绩</a:t>
            </a:r>
            <a:r>
              <a:rPr lang="en-US" altLang="zh-CN" sz="3600" dirty="0">
                <a:solidFill>
                  <a:schemeClr val="bg1"/>
                </a:solidFill>
              </a:rPr>
              <a:t>.</a:t>
            </a:r>
            <a:endParaRPr lang="zh-CN" altLang="en-US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r>
              <a:rPr lang="zh-CN" altLang="en-US" sz="3600" dirty="0">
                <a:solidFill>
                  <a:schemeClr val="bg1"/>
                </a:solidFill>
              </a:rPr>
              <a:t>、请记住用手机扫描平台上二维码下载</a:t>
            </a:r>
            <a:r>
              <a:rPr lang="en-US" altLang="zh-CN" sz="3600" dirty="0">
                <a:solidFill>
                  <a:schemeClr val="bg1"/>
                </a:solidFill>
              </a:rPr>
              <a:t>“</a:t>
            </a:r>
            <a:r>
              <a:rPr lang="zh-CN" altLang="en-US" sz="3600" dirty="0">
                <a:solidFill>
                  <a:schemeClr val="bg1"/>
                </a:solidFill>
              </a:rPr>
              <a:t>超星学习通</a:t>
            </a:r>
            <a:r>
              <a:rPr lang="en-US" altLang="zh-CN" sz="3600" dirty="0">
                <a:solidFill>
                  <a:schemeClr val="bg1"/>
                </a:solidFill>
              </a:rPr>
              <a:t>”</a:t>
            </a:r>
            <a:r>
              <a:rPr lang="zh-CN" altLang="en-US" sz="3600" dirty="0">
                <a:solidFill>
                  <a:schemeClr val="bg1"/>
                </a:solidFill>
              </a:rPr>
              <a:t> 客户端。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r>
              <a:rPr lang="zh-CN" altLang="en-US" sz="3600" dirty="0">
                <a:solidFill>
                  <a:schemeClr val="bg1"/>
                </a:solidFill>
              </a:rPr>
              <a:t>、电脑登录后，按照要求绑定个人手机号、邮箱号后才可以登录超星手机客户端进入学习。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3600" dirty="0">
                <a:solidFill>
                  <a:schemeClr val="bg1"/>
                </a:solidFill>
              </a:rPr>
              <a:t>5</a:t>
            </a:r>
            <a:r>
              <a:rPr lang="zh-CN" altLang="en-US" sz="3600" dirty="0">
                <a:solidFill>
                  <a:schemeClr val="bg1"/>
                </a:solidFill>
              </a:rPr>
              <a:t>、手机或电脑学习，任何问题都可以随时咨询“在线客服</a:t>
            </a:r>
            <a:endParaRPr lang="en-US" altLang="zh-CN" sz="3600" dirty="0">
              <a:solidFill>
                <a:schemeClr val="bg1"/>
              </a:solidFill>
            </a:endParaRPr>
          </a:p>
          <a:p>
            <a:endParaRPr lang="en-US" altLang="zh-CN" sz="3600" dirty="0">
              <a:solidFill>
                <a:srgbClr val="FFC000"/>
              </a:solidFill>
            </a:endParaRPr>
          </a:p>
          <a:p>
            <a:endParaRPr lang="en-US" altLang="zh-CN" sz="3600" dirty="0">
              <a:solidFill>
                <a:schemeClr val="bg1"/>
              </a:solidFill>
            </a:endParaRPr>
          </a:p>
          <a:p>
            <a:endParaRPr lang="en-US" altLang="zh-C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3999" y="889844"/>
            <a:ext cx="9250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/>
            <a:endParaRPr lang="zh-CN" altLang="en-US" sz="2400" dirty="0">
              <a:solidFill>
                <a:srgbClr val="292929"/>
              </a:solidFill>
              <a:cs typeface="Segoe UI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023" y="1134855"/>
            <a:ext cx="10954192" cy="478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/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1、学习登录域名：</a:t>
            </a:r>
            <a:r>
              <a:rPr lang="en-US" altLang="zh-CN" sz="2800" b="1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huade</a:t>
            </a:r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.benke.chaoxing.com</a:t>
            </a:r>
          </a:p>
          <a:p>
            <a:pPr lvl="0" rtl="0"/>
            <a:endParaRPr lang="en-US" altLang="zh-CN" sz="2800" b="1" dirty="0">
              <a:solidFill>
                <a:srgbClr val="FFFF00"/>
              </a:solidFill>
              <a:latin typeface="+mj-ea"/>
              <a:ea typeface="+mj-ea"/>
              <a:cs typeface="Segoe UI" pitchFamily="2" charset="0"/>
              <a:sym typeface="+mn-ea"/>
            </a:endParaRPr>
          </a:p>
          <a:p>
            <a:pPr lvl="0" rtl="0"/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2、账号：自己的学号、密码：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hd123456(登录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后修改密码在设置里）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3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sym typeface="Segoe UI" pitchFamily="2" charset="0"/>
              </a:rPr>
              <a:t>开课时间</a:t>
            </a:r>
            <a:r>
              <a:rPr lang="en-US" altLang="zh-CN" sz="2800" dirty="0">
                <a:solidFill>
                  <a:srgbClr val="FFFF00"/>
                </a:solidFill>
                <a:sym typeface="Segoe UI" pitchFamily="2" charset="0"/>
              </a:rPr>
              <a:t>-</a:t>
            </a:r>
            <a:r>
              <a:rPr lang="zh-CN" altLang="en-US" sz="2800" dirty="0">
                <a:solidFill>
                  <a:srgbClr val="FFFF00"/>
                </a:solidFill>
                <a:sym typeface="Segoe UI" pitchFamily="2" charset="0"/>
              </a:rPr>
              <a:t>结课时间：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年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月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日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点至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月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sym typeface="Segoe UI" pitchFamily="2" charset="0"/>
              </a:rPr>
              <a:t>日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4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、考试日期：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年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月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至</a:t>
            </a:r>
            <a:r>
              <a:rPr lang="en-US"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XX</a:t>
            </a:r>
            <a:r>
              <a:rPr sz="2800" dirty="0" err="1">
                <a:ln w="0"/>
                <a:solidFill>
                  <a:srgbClr val="FFFF00"/>
                </a:solidFill>
                <a:latin typeface="微软雅黑" charset="-122"/>
                <a:ea typeface="微软雅黑" charset="-122"/>
                <a:sym typeface="+mn-ea"/>
              </a:rPr>
              <a:t>日</a:t>
            </a:r>
            <a:endParaRPr lang="zh-CN" altLang="en-US" sz="2800" dirty="0">
              <a:ln w="0"/>
              <a:solidFill>
                <a:srgbClr val="FFFF00"/>
              </a:solidFill>
              <a:latin typeface="微软雅黑" charset="-122"/>
              <a:ea typeface="微软雅黑" charset="-122"/>
              <a:cs typeface="Segoe UI" pitchFamily="2" charset="0"/>
              <a:sym typeface="+mn-ea"/>
            </a:endParaRP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5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、考试限时: </a:t>
            </a:r>
            <a:r>
              <a:rPr lang="en-US" altLang="zh-CN" sz="2800" dirty="0">
                <a:solidFill>
                  <a:srgbClr val="FFFF00"/>
                </a:solidFill>
                <a:latin typeface="微软雅黑" charset="-122"/>
                <a:ea typeface="微软雅黑" charset="-122"/>
                <a:cs typeface="Segoe UI" pitchFamily="2" charset="0"/>
              </a:rPr>
              <a:t>9</a:t>
            </a:r>
            <a:r>
              <a:rPr lang="zh-CN" altLang="en-US" sz="2800" dirty="0">
                <a:solidFill>
                  <a:srgbClr val="FFFF00"/>
                </a:solidFill>
                <a:latin typeface="微软雅黑" charset="-122"/>
                <a:ea typeface="微软雅黑" charset="-122"/>
                <a:cs typeface="Segoe UI" pitchFamily="2" charset="0"/>
              </a:rPr>
              <a:t>0分钟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6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、考核权重：视频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%、课堂测验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%、考试</a:t>
            </a: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XX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  <a:sym typeface="+mn-ea"/>
              </a:rPr>
              <a:t>%,不参加考试，不给分数。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7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、任务点完成 100%可以参加考试，60分及格</a:t>
            </a:r>
          </a:p>
          <a:p>
            <a:pPr lvl="0" rtl="0"/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8</a:t>
            </a:r>
            <a:r>
              <a:rPr lang="zh-CN" altLang="en-US" sz="2800" dirty="0">
                <a:solidFill>
                  <a:srgbClr val="FFFF00"/>
                </a:solidFill>
                <a:latin typeface="+mj-ea"/>
                <a:ea typeface="+mj-ea"/>
                <a:cs typeface="Segoe UI" pitchFamily="2" charset="0"/>
              </a:rPr>
              <a:t>、在学习过程中，遇到问题，可以点击"在线客服”,由在线客服进行解答。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图片 13"/>
          <p:cNvPicPr>
            <a:picLocks noChangeAspect="1"/>
          </p:cNvPicPr>
          <p:nvPr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6743700" y="2776538"/>
            <a:ext cx="1354138" cy="20002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7349" name="TextBox 14"/>
          <p:cNvSpPr/>
          <p:nvPr/>
        </p:nvSpPr>
        <p:spPr>
          <a:xfrm>
            <a:off x="2142490" y="2209165"/>
            <a:ext cx="3613150" cy="13512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21917" tIns="60958" rIns="121917" bIns="60958" anchor="t">
            <a:spAutoFit/>
          </a:bodyPr>
          <a:lstStyle/>
          <a:p>
            <a:pPr lvl="0"/>
            <a:r>
              <a:rPr lang="en-US" altLang="zh-CN" sz="8000" b="1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宋体" charset="-122"/>
                <a:sym typeface="宋体" charset="-122"/>
              </a:rPr>
              <a:t>Thanks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854710" y="428625"/>
            <a:ext cx="10231755" cy="803910"/>
          </a:xfrm>
          <a:prstGeom prst="round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chemeClr val="bg1">
                    <a:lumMod val="95000"/>
                  </a:schemeClr>
                </a:solidFill>
              </a:rPr>
              <a:t>建议用火狐、</a:t>
            </a:r>
            <a:r>
              <a:rPr lang="en-US" altLang="zh-CN" sz="4400">
                <a:solidFill>
                  <a:schemeClr val="bg1">
                    <a:lumMod val="95000"/>
                  </a:schemeClr>
                </a:solidFill>
              </a:rPr>
              <a:t>360</a:t>
            </a:r>
            <a:r>
              <a:rPr lang="zh-CN" altLang="en-US" sz="4400">
                <a:solidFill>
                  <a:schemeClr val="bg1">
                    <a:lumMod val="95000"/>
                  </a:schemeClr>
                </a:solidFill>
              </a:rPr>
              <a:t>、谷歌等浏览器观看</a:t>
            </a:r>
          </a:p>
        </p:txBody>
      </p:sp>
      <p:pic>
        <p:nvPicPr>
          <p:cNvPr id="5" name="图片 4" descr="火狐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1913255"/>
            <a:ext cx="3536315" cy="3593465"/>
          </a:xfrm>
          <a:prstGeom prst="rect">
            <a:avLst/>
          </a:prstGeom>
        </p:spPr>
      </p:pic>
      <p:pic>
        <p:nvPicPr>
          <p:cNvPr id="11" name="图片 10" descr="亲亲亲亲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35" y="1913890"/>
            <a:ext cx="3554095" cy="3455035"/>
          </a:xfrm>
          <a:prstGeom prst="rect">
            <a:avLst/>
          </a:prstGeom>
        </p:spPr>
      </p:pic>
      <p:pic>
        <p:nvPicPr>
          <p:cNvPr id="8" name="图片 7" descr="亲亲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400" y="2056130"/>
            <a:ext cx="3231515" cy="3169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/>
        </p:nvSpPr>
        <p:spPr>
          <a:xfrm>
            <a:off x="70697" y="148167"/>
            <a:ext cx="11641328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/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平台网址：http://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huade.benke</a:t>
            </a:r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ea typeface="宋体" charset="-122"/>
              </a:rPr>
              <a:t>.chaoxing.com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3EEF1B5-C8C4-44C9-B536-4CC80B6B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45" y="1084580"/>
            <a:ext cx="10499074" cy="56690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F2E1F49-135C-4C8A-B7A6-66DBB8CA12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7693" y="1084580"/>
            <a:ext cx="1255791" cy="861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过程 7"/>
          <p:cNvSpPr/>
          <p:nvPr/>
        </p:nvSpPr>
        <p:spPr>
          <a:xfrm>
            <a:off x="1824990" y="148590"/>
            <a:ext cx="9134475" cy="63817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Arial Black" charset="0"/>
              </a:rPr>
              <a:t>注意：第一次登陆一定要在电脑上登陆完善个人信息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F76BC0A-7F59-4C91-A713-00AA6C76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34" y="1041659"/>
            <a:ext cx="7949989" cy="4721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18423CA-8A34-4374-8144-D08654708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724" y="2179678"/>
            <a:ext cx="1786283" cy="510640"/>
          </a:xfrm>
          <a:prstGeom prst="rect">
            <a:avLst/>
          </a:prstGeom>
        </p:spPr>
      </p:pic>
      <p:sp>
        <p:nvSpPr>
          <p:cNvPr id="5" name="箭头: 燕尾形 4">
            <a:extLst>
              <a:ext uri="{FF2B5EF4-FFF2-40B4-BE49-F238E27FC236}">
                <a16:creationId xmlns:a16="http://schemas.microsoft.com/office/drawing/2014/main" xmlns="" id="{845ECB0A-E29C-43CE-9938-5AF500D71419}"/>
              </a:ext>
            </a:extLst>
          </p:cNvPr>
          <p:cNvSpPr/>
          <p:nvPr/>
        </p:nvSpPr>
        <p:spPr>
          <a:xfrm>
            <a:off x="2402958" y="2573078"/>
            <a:ext cx="1684049" cy="59542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hd123456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" y="693420"/>
            <a:ext cx="10417175" cy="5488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 bwMode="auto">
          <a:xfrm>
            <a:off x="5391199" y="2163116"/>
            <a:ext cx="2145044" cy="2147096"/>
          </a:xfrm>
          <a:prstGeom prst="ellipse">
            <a:avLst/>
          </a:prstGeom>
          <a:solidFill>
            <a:srgbClr val="00B05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latin typeface="宋体" charset="-122"/>
              </a:rPr>
              <a:t>做作业</a:t>
            </a:r>
          </a:p>
        </p:txBody>
      </p:sp>
      <p:sp>
        <p:nvSpPr>
          <p:cNvPr id="59" name="椭圆 58"/>
          <p:cNvSpPr/>
          <p:nvPr/>
        </p:nvSpPr>
        <p:spPr bwMode="auto">
          <a:xfrm>
            <a:off x="1289648" y="2009166"/>
            <a:ext cx="2145044" cy="2147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/>
                </a:solidFill>
                <a:latin typeface="宋体" charset="-122"/>
              </a:rPr>
              <a:t>看视频</a:t>
            </a:r>
          </a:p>
        </p:txBody>
      </p:sp>
      <p:sp>
        <p:nvSpPr>
          <p:cNvPr id="65" name="椭圆 64"/>
          <p:cNvSpPr/>
          <p:nvPr/>
        </p:nvSpPr>
        <p:spPr bwMode="auto">
          <a:xfrm>
            <a:off x="8776058" y="2009166"/>
            <a:ext cx="2147096" cy="2147096"/>
          </a:xfrm>
          <a:prstGeom prst="ellipse">
            <a:avLst/>
          </a:prstGeom>
          <a:solidFill>
            <a:srgbClr val="00B0F0"/>
          </a:solidFill>
          <a:ln w="28575">
            <a:gradFill>
              <a:gsLst>
                <a:gs pos="100000">
                  <a:srgbClr val="858585">
                    <a:alpha val="42000"/>
                  </a:srgbClr>
                </a:gs>
                <a:gs pos="0">
                  <a:schemeClr val="tx1">
                    <a:alpha val="30000"/>
                  </a:schemeClr>
                </a:gs>
                <a:gs pos="48000">
                  <a:schemeClr val="bg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latin typeface="宋体" charset="-122"/>
              </a:rPr>
              <a:t>考试</a:t>
            </a:r>
          </a:p>
        </p:txBody>
      </p:sp>
      <p:sp>
        <p:nvSpPr>
          <p:cNvPr id="29" name="文本框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712470" y="541655"/>
            <a:ext cx="106216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zh-CN" altLang="en-US" dirty="0">
                <a:solidFill>
                  <a:srgbClr val="FFFFFF"/>
                </a:solidFill>
                <a:latin typeface="微软雅黑" charset="-122"/>
                <a:ea typeface="微软雅黑" charset="-122"/>
              </a:rPr>
              <a:t>如何学习</a:t>
            </a:r>
          </a:p>
        </p:txBody>
      </p:sp>
      <p:sp>
        <p:nvSpPr>
          <p:cNvPr id="3" name="MH_Text_1"/>
          <p:cNvSpPr/>
          <p:nvPr/>
        </p:nvSpPr>
        <p:spPr>
          <a:xfrm>
            <a:off x="1091566" y="4600152"/>
            <a:ext cx="2798233" cy="172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>
              <a:lnSpc>
                <a:spcPct val="130000"/>
              </a:lnSpc>
            </a:pPr>
            <a:r>
              <a:rPr lang="zh-CN" altLang="en-US" sz="2265" dirty="0">
                <a:solidFill>
                  <a:schemeClr val="bg1">
                    <a:lumMod val="95000"/>
                  </a:schemeClr>
                </a:solidFill>
                <a:latin typeface="幼圆" pitchFamily="1" charset="-122"/>
                <a:ea typeface="微软雅黑" charset="-122"/>
              </a:rPr>
              <a:t>学生登陆空间之后，点击课程，然后进入学习空间，点击章节进行学习</a:t>
            </a:r>
          </a:p>
        </p:txBody>
      </p:sp>
      <p:sp>
        <p:nvSpPr>
          <p:cNvPr id="11274" name="MH_Text_2"/>
          <p:cNvSpPr/>
          <p:nvPr/>
        </p:nvSpPr>
        <p:spPr>
          <a:xfrm>
            <a:off x="4813724" y="4650952"/>
            <a:ext cx="2798233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>
              <a:lnSpc>
                <a:spcPct val="130000"/>
              </a:lnSpc>
            </a:pPr>
            <a:r>
              <a:rPr lang="zh-CN" altLang="en-US" sz="2265" dirty="0">
                <a:solidFill>
                  <a:schemeClr val="bg1">
                    <a:lumMod val="95000"/>
                  </a:schemeClr>
                </a:solidFill>
                <a:latin typeface="幼圆" pitchFamily="1" charset="-122"/>
                <a:ea typeface="微软雅黑" charset="-122"/>
              </a:rPr>
              <a:t>看完一集视频之后就要做一个作业才可以进入下一集</a:t>
            </a:r>
          </a:p>
        </p:txBody>
      </p:sp>
      <p:sp>
        <p:nvSpPr>
          <p:cNvPr id="11275" name="MH_Text_3"/>
          <p:cNvSpPr/>
          <p:nvPr/>
        </p:nvSpPr>
        <p:spPr>
          <a:xfrm>
            <a:off x="8535882" y="4650952"/>
            <a:ext cx="2798233" cy="167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>
              <a:lnSpc>
                <a:spcPct val="130000"/>
              </a:lnSpc>
            </a:pPr>
            <a:r>
              <a:rPr lang="zh-CN" altLang="en-US" sz="2265" dirty="0">
                <a:solidFill>
                  <a:schemeClr val="bg1">
                    <a:lumMod val="95000"/>
                  </a:schemeClr>
                </a:solidFill>
                <a:latin typeface="幼圆" pitchFamily="1" charset="-122"/>
                <a:ea typeface="微软雅黑" charset="-122"/>
              </a:rPr>
              <a:t>进入个人学习空间后，点击导航栏里的“考试”，可以查看考试时间、参加考试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/>
        </p:nvSpPr>
        <p:spPr>
          <a:xfrm>
            <a:off x="615315" y="441960"/>
            <a:ext cx="11055350" cy="7042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b"/>
          <a:lstStyle>
            <a:lvl1pPr marL="914400" lvl="0" indent="-91440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charset="0"/>
              </a:defRPr>
            </a:lvl1pPr>
          </a:lstStyle>
          <a:p>
            <a:pPr lvl="0" eaLnBrk="1" hangingPunct="1"/>
            <a:r>
              <a:rPr lang="zh-CN" altLang="en-US" b="1" dirty="0">
                <a:solidFill>
                  <a:srgbClr val="92D050"/>
                </a:solidFill>
              </a:rPr>
              <a:t>学习过程中常见问题应急处理办法：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/>
          </p:nvPr>
        </p:nvSpPr>
        <p:spPr>
          <a:xfrm>
            <a:off x="615527" y="1434042"/>
            <a:ext cx="11055349" cy="4831715"/>
          </a:xfrm>
        </p:spPr>
        <p:txBody>
          <a:bodyPr wrap="square" lIns="0" tIns="0" rIns="0" bIns="0" anchor="t">
            <a:spAutoFit/>
          </a:bodyPr>
          <a:lstStyle/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1）视频无法播放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解决办法：如果视频是黑屏的话，建议安装flash播放插件。良好的网络环境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2）作业界面显示不全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解决办法：建议用谷歌或者是火狐浏览器重新打开试一下。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3）视频无法播放下一集</a:t>
            </a:r>
          </a:p>
          <a:p>
            <a:pPr marL="0" lvl="0" indent="0" eaLnBrk="1" hangingPunct="1">
              <a:buNone/>
            </a:pPr>
            <a:r>
              <a:rPr lang="zh-CN" altLang="en-US" sz="2665" b="1" dirty="0">
                <a:solidFill>
                  <a:schemeClr val="bg1"/>
                </a:solidFill>
              </a:rPr>
              <a:t>解决办法：必须把视频和作业全部完成之后才可以进入下一集，如果都完成了还是进入不了下一集的话，点击页面右侧的章节后的小圆圈，复核一下试试。</a:t>
            </a:r>
          </a:p>
          <a:p>
            <a:pPr marL="0" lvl="0" indent="0" eaLnBrk="1" hangingPunct="1">
              <a:buNone/>
            </a:pPr>
            <a:r>
              <a:rPr lang="en-US" altLang="zh-CN" sz="2665" b="1" dirty="0">
                <a:solidFill>
                  <a:schemeClr val="bg1"/>
                </a:solidFill>
              </a:rPr>
              <a:t>4</a:t>
            </a:r>
            <a:r>
              <a:rPr lang="zh-CN" altLang="en-US" sz="2665" b="1" dirty="0">
                <a:solidFill>
                  <a:schemeClr val="bg1"/>
                </a:solidFill>
              </a:rPr>
              <a:t>）电脑登陆后，手机邮箱绑定，密码更改，在进入网址界面右下角</a:t>
            </a:r>
            <a:r>
              <a:rPr lang="en-US" altLang="zh-CN" sz="2665" b="1" dirty="0">
                <a:solidFill>
                  <a:schemeClr val="bg1"/>
                </a:solidFill>
              </a:rPr>
              <a:t>“</a:t>
            </a:r>
            <a:r>
              <a:rPr lang="zh-CN" altLang="en-US" sz="2665" b="1" dirty="0">
                <a:solidFill>
                  <a:schemeClr val="bg1"/>
                </a:solidFill>
              </a:rPr>
              <a:t>超星学习通</a:t>
            </a:r>
            <a:r>
              <a:rPr lang="en-US" altLang="zh-CN" sz="2665" b="1" dirty="0">
                <a:solidFill>
                  <a:schemeClr val="bg1"/>
                </a:solidFill>
              </a:rPr>
              <a:t>”</a:t>
            </a:r>
            <a:r>
              <a:rPr lang="zh-CN" altLang="en-US" sz="2665" b="1" dirty="0">
                <a:solidFill>
                  <a:schemeClr val="bg1"/>
                </a:solidFill>
              </a:rPr>
              <a:t>二维码扫一扫进行下载移动手机客户端进行学习。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20"/>
  <p:tag name="KSO_WM_SLIDE_INDEX" val="20"/>
  <p:tag name="KSO_WM_SLIDE_ITEM_CNT" val="0"/>
  <p:tag name="KSO_WM_SLIDE_TYPE" val="text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qquvgs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2"/>
  <p:tag name="KSO_WM_SLIDE_INDEX" val="2"/>
  <p:tag name="KSO_WM_SLIDE_ITEM_CNT" val="0"/>
  <p:tag name="KSO_WM_SLIDE_TYPE" val="text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12"/>
  <p:tag name="KSO_WM_SLIDE_INDEX" val="12"/>
  <p:tag name="KSO_WM_SLIDE_ITEM_CNT" val="0"/>
  <p:tag name="KSO_WM_SLIDE_TYPE" val="text"/>
  <p:tag name="KSO_WM_BEAUTIFY_FLAG" val="#wm#"/>
  <p:tag name="KSO_WM_SLIDE_POSITION" val="66*144"/>
  <p:tag name="KSO_WM_SLIDE_SIZE" val="828*3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3"/>
  <p:tag name="KSO_WM_TAG_VERSION" val="1.0"/>
  <p:tag name="KSO_WM_SLIDE_ID" val="custom160113_2"/>
  <p:tag name="KSO_WM_SLIDE_INDEX" val="2"/>
  <p:tag name="KSO_WM_SLIDE_ITEM_CNT" val="2"/>
  <p:tag name="KSO_WM_SLIDE_LAYOUT" val="a_f"/>
  <p:tag name="KSO_WM_SLIDE_LAYOUT_CNT" val="1_1"/>
  <p:tag name="KSO_WM_SLIDE_TYPE" val="text"/>
  <p:tag name="KSO_WM_BEAUTIFY_FLAG" val="#wm#"/>
  <p:tag name="KSO_WM_SLIDE_POSITION" val="66*120"/>
  <p:tag name="KSO_WM_SLIDE_SIZE" val="828*3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3"/>
  <p:tag name="KSO_WM_TAG_VERSION" val="1.0"/>
  <p:tag name="KSO_WM_SLIDE_ID" val="custom160113_3"/>
  <p:tag name="KSO_WM_SLIDE_INDEX" val="3"/>
  <p:tag name="KSO_WM_SLIDE_ITEM_CNT" val="3"/>
  <p:tag name="KSO_WM_SLIDE_LAYOUT" val="a_f"/>
  <p:tag name="KSO_WM_SLIDE_LAYOUT_CNT" val="1_2"/>
  <p:tag name="KSO_WM_SLIDE_TYPE" val="text"/>
  <p:tag name="KSO_WM_BEAUTIFY_FLAG" val="#wm#"/>
  <p:tag name="KSO_WM_SLIDE_POSITION" val="66*142"/>
  <p:tag name="KSO_WM_SLIDE_SIZE" val="828*3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TEMPLATE_THUMBS_INDEX" val="1、6、7、9、11、15、16、18、20、21、22、23、24、26、31、32、34、35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1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2"/>
  <p:tag name="KSO_WM_SLIDE_INDEX" val="2"/>
  <p:tag name="KSO_WM_SLIDE_ITEM_CNT" val="0"/>
  <p:tag name="KSO_WM_SLIDE_TYPE" val="text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11"/>
  <p:tag name="KSO_WM_SLIDE_INDEX" val="11"/>
  <p:tag name="KSO_WM_SLIDE_ITEM_CNT" val="0"/>
  <p:tag name="KSO_WM_SLIDE_TYPE" val="text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36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3"/>
  <p:tag name="KSO_WM_SLIDE_INDEX" val="3"/>
  <p:tag name="KSO_WM_SLIDE_ITEM_CNT" val="0"/>
  <p:tag name="KSO_WM_SLIDE_TYPE" val="text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97"/>
  <p:tag name="KSO_WM_TAG_VERSION" val="1.0"/>
  <p:tag name="KSO_WM_SLIDE_ID" val="basetag20163697_3"/>
  <p:tag name="KSO_WM_SLIDE_INDEX" val="3"/>
  <p:tag name="KSO_WM_SLIDE_ITEM_CNT" val="0"/>
  <p:tag name="KSO_WM_SLIDE_TYPE" val="text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1161</Words>
  <Application>Microsoft Office PowerPoint</Application>
  <PresentationFormat>自定义</PresentationFormat>
  <Paragraphs>154</Paragraphs>
  <Slides>35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郭越富</cp:lastModifiedBy>
  <cp:revision>7</cp:revision>
  <dcterms:created xsi:type="dcterms:W3CDTF">1900-01-01T00:00:00Z</dcterms:created>
  <dcterms:modified xsi:type="dcterms:W3CDTF">2018-03-14T06:49:27Z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2052-7.6.1</vt:lpwstr>
  </property>
</Properties>
</file>